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9" r:id="rId1"/>
  </p:sldMasterIdLst>
  <p:notesMasterIdLst>
    <p:notesMasterId r:id="rId19"/>
  </p:notesMasterIdLst>
  <p:sldIdLst>
    <p:sldId id="273" r:id="rId2"/>
    <p:sldId id="278" r:id="rId3"/>
    <p:sldId id="274" r:id="rId4"/>
    <p:sldId id="266" r:id="rId5"/>
    <p:sldId id="257" r:id="rId6"/>
    <p:sldId id="258" r:id="rId7"/>
    <p:sldId id="259" r:id="rId8"/>
    <p:sldId id="268" r:id="rId9"/>
    <p:sldId id="263" r:id="rId10"/>
    <p:sldId id="269" r:id="rId11"/>
    <p:sldId id="270" r:id="rId12"/>
    <p:sldId id="260" r:id="rId13"/>
    <p:sldId id="271" r:id="rId14"/>
    <p:sldId id="267" r:id="rId15"/>
    <p:sldId id="272" r:id="rId16"/>
    <p:sldId id="277" r:id="rId17"/>
    <p:sldId id="262" r:id="rId18"/>
  </p:sldIdLst>
  <p:sldSz cx="18288000" cy="10287000"/>
  <p:notesSz cx="6858000" cy="9144000"/>
  <p:embeddedFontLst>
    <p:embeddedFont>
      <p:font typeface="Atkinson Hyperlegible" panose="020B0604020202020204" charset="0"/>
      <p:regular r:id="rId20"/>
      <p:bold r:id="rId21"/>
      <p:italic r:id="rId22"/>
      <p:boldItalic r:id="rId23"/>
    </p:embeddedFont>
    <p:embeddedFont>
      <p:font typeface="Atkinson Hyperlegible Bold" panose="020B0604020202020204" charset="0"/>
      <p:regular r:id="rId24"/>
      <p:bold r:id="rId25"/>
      <p:italic r:id="rId26"/>
      <p:boldItalic r:id="rId27"/>
    </p:embeddedFont>
    <p:embeddedFont>
      <p:font typeface="DM Sans" pitchFamily="2" charset="0"/>
      <p:regular r:id="rId28"/>
      <p:bold r:id="rId29"/>
      <p:italic r:id="rId30"/>
      <p:boldItalic r:id="rId31"/>
    </p:embeddedFont>
    <p:embeddedFont>
      <p:font typeface="DM Sans Bold" charset="0"/>
      <p:regular r:id="rId32"/>
      <p:bold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A8D51-988E-4B26-4FD8-AFF8F1567FF8}" v="5" dt="2025-06-12T04:13:17.704"/>
    <p1510:client id="{23D242D9-6B35-133F-A8AA-FD739CB76DF0}" v="18" dt="2025-06-11T21:34:58.434"/>
    <p1510:client id="{2517A022-3EB6-B941-83A6-B378F3445190}" v="397" dt="2025-06-12T03:00:18.083"/>
    <p1510:client id="{93374842-DCD1-4E5E-9AF4-502C92524F23}" v="31" dt="2025-06-11T21:44:53.296"/>
    <p1510:client id="{AC53835C-66B0-9FD7-72AD-396D84579038}" v="48" dt="2025-06-11T22:57:34.771"/>
    <p1510:client id="{EA0A89D5-469F-1CB1-0F13-BDE6A0E1C88C}" v="112" dt="2025-06-12T04:11:27.030"/>
    <p1510:client id="{F1042C10-9ED1-44C1-9DD4-342026054B71}" v="37" dt="2025-06-11T22:10:14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74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2473B-5593-C549-89CA-35C7638AE705}" type="doc">
      <dgm:prSet loTypeId="urn:microsoft.com/office/officeart/2009/3/layout/Pi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BFB2E2-1B7B-2548-B500-065C521A2469}">
      <dgm:prSet phldrT="[Text]"/>
      <dgm:spPr/>
      <dgm:t>
        <a:bodyPr/>
        <a:lstStyle/>
        <a:p>
          <a:r>
            <a:rPr lang="en-US"/>
            <a:t>2. Industry </a:t>
          </a:r>
        </a:p>
        <a:p>
          <a:r>
            <a:rPr lang="en-US"/>
            <a:t>Background</a:t>
          </a:r>
        </a:p>
      </dgm:t>
    </dgm:pt>
    <dgm:pt modelId="{0A6D821B-7F85-2A49-8E9B-EC6DEFA03EB8}" type="parTrans" cxnId="{126A231A-C804-CD4D-8294-E9AA329E082E}">
      <dgm:prSet/>
      <dgm:spPr/>
      <dgm:t>
        <a:bodyPr/>
        <a:lstStyle/>
        <a:p>
          <a:endParaRPr lang="en-US"/>
        </a:p>
      </dgm:t>
    </dgm:pt>
    <dgm:pt modelId="{5E038974-7EDE-3E4F-96C8-867C2DD9FFCF}" type="sibTrans" cxnId="{126A231A-C804-CD4D-8294-E9AA329E082E}">
      <dgm:prSet/>
      <dgm:spPr/>
      <dgm:t>
        <a:bodyPr/>
        <a:lstStyle/>
        <a:p>
          <a:endParaRPr lang="en-US"/>
        </a:p>
      </dgm:t>
    </dgm:pt>
    <dgm:pt modelId="{AC7888A2-3FFF-9240-B792-6CBF655C991E}">
      <dgm:prSet phldrT="[Text]"/>
      <dgm:spPr/>
      <dgm:t>
        <a:bodyPr/>
        <a:lstStyle/>
        <a:p>
          <a:r>
            <a:rPr lang="en-US"/>
            <a:t>3. Goals and objectives</a:t>
          </a:r>
        </a:p>
      </dgm:t>
    </dgm:pt>
    <dgm:pt modelId="{2985D2F0-6941-B649-A258-B9AC674AE8C9}" type="parTrans" cxnId="{277942BD-5021-E74D-9BAD-51B90B43B209}">
      <dgm:prSet/>
      <dgm:spPr/>
      <dgm:t>
        <a:bodyPr/>
        <a:lstStyle/>
        <a:p>
          <a:endParaRPr lang="en-US"/>
        </a:p>
      </dgm:t>
    </dgm:pt>
    <dgm:pt modelId="{EFE8D7FA-E951-8647-B766-A1DC305A4164}" type="sibTrans" cxnId="{277942BD-5021-E74D-9BAD-51B90B43B209}">
      <dgm:prSet/>
      <dgm:spPr/>
      <dgm:t>
        <a:bodyPr/>
        <a:lstStyle/>
        <a:p>
          <a:endParaRPr lang="en-US"/>
        </a:p>
      </dgm:t>
    </dgm:pt>
    <dgm:pt modelId="{0A016B54-C2B0-1D47-A431-2D260F9C112A}">
      <dgm:prSet phldrT="[Text]"/>
      <dgm:spPr/>
      <dgm:t>
        <a:bodyPr/>
        <a:lstStyle/>
        <a:p>
          <a:r>
            <a:rPr lang="en-US"/>
            <a:t>5. Solution and dashboard</a:t>
          </a:r>
        </a:p>
      </dgm:t>
    </dgm:pt>
    <dgm:pt modelId="{40ED699E-3BE9-7145-B0F8-537F6D478A5B}" type="parTrans" cxnId="{A864CA0E-9307-3A41-9BDE-BA830B62FDED}">
      <dgm:prSet/>
      <dgm:spPr/>
      <dgm:t>
        <a:bodyPr/>
        <a:lstStyle/>
        <a:p>
          <a:endParaRPr lang="en-US"/>
        </a:p>
      </dgm:t>
    </dgm:pt>
    <dgm:pt modelId="{781DD23E-364D-1A40-A39B-B43C8E5195C1}" type="sibTrans" cxnId="{A864CA0E-9307-3A41-9BDE-BA830B62FDED}">
      <dgm:prSet/>
      <dgm:spPr/>
      <dgm:t>
        <a:bodyPr/>
        <a:lstStyle/>
        <a:p>
          <a:endParaRPr lang="en-US"/>
        </a:p>
      </dgm:t>
    </dgm:pt>
    <dgm:pt modelId="{B8E5895D-380F-9647-B5DB-3B815BEBED8D}">
      <dgm:prSet phldrT="[Text]"/>
      <dgm:spPr/>
      <dgm:t>
        <a:bodyPr/>
        <a:lstStyle/>
        <a:p>
          <a:r>
            <a:rPr lang="en-US"/>
            <a:t>4. Key Challenges</a:t>
          </a:r>
        </a:p>
      </dgm:t>
    </dgm:pt>
    <dgm:pt modelId="{490FA11D-3B90-3945-87F1-B1FC9B312862}" type="parTrans" cxnId="{A51AF5F1-358F-5C40-876B-371F392595D6}">
      <dgm:prSet/>
      <dgm:spPr/>
      <dgm:t>
        <a:bodyPr/>
        <a:lstStyle/>
        <a:p>
          <a:endParaRPr lang="en-US"/>
        </a:p>
      </dgm:t>
    </dgm:pt>
    <dgm:pt modelId="{459DC20E-16CA-AF4E-B8C5-3586FF92B4AA}" type="sibTrans" cxnId="{A51AF5F1-358F-5C40-876B-371F392595D6}">
      <dgm:prSet/>
      <dgm:spPr/>
      <dgm:t>
        <a:bodyPr/>
        <a:lstStyle/>
        <a:p>
          <a:endParaRPr lang="en-US"/>
        </a:p>
      </dgm:t>
    </dgm:pt>
    <dgm:pt modelId="{608A0CBA-DE19-2E43-99CB-CF59FC82C67F}">
      <dgm:prSet phldrT="[Text]"/>
      <dgm:spPr/>
      <dgm:t>
        <a:bodyPr/>
        <a:lstStyle/>
        <a:p>
          <a:r>
            <a:rPr lang="en-US"/>
            <a:t>1. Overview</a:t>
          </a:r>
        </a:p>
      </dgm:t>
    </dgm:pt>
    <dgm:pt modelId="{D3E1849E-7279-2640-B532-4783622388AE}" type="sibTrans" cxnId="{B33BA6FB-0B5C-6949-B6C1-731925A69192}">
      <dgm:prSet/>
      <dgm:spPr/>
      <dgm:t>
        <a:bodyPr/>
        <a:lstStyle/>
        <a:p>
          <a:endParaRPr lang="en-US"/>
        </a:p>
      </dgm:t>
    </dgm:pt>
    <dgm:pt modelId="{FEE0A18B-1416-3D44-ACAF-FC4660697A67}" type="parTrans" cxnId="{B33BA6FB-0B5C-6949-B6C1-731925A69192}">
      <dgm:prSet/>
      <dgm:spPr/>
      <dgm:t>
        <a:bodyPr/>
        <a:lstStyle/>
        <a:p>
          <a:endParaRPr lang="en-US"/>
        </a:p>
      </dgm:t>
    </dgm:pt>
    <dgm:pt modelId="{3A8BE6CC-1C7E-6849-ACDD-6FCDA1248453}" type="pres">
      <dgm:prSet presAssocID="{F7E2473B-5593-C549-89CA-35C7638AE705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18E54EE2-AA89-D645-9E52-141D20FF181E}" type="pres">
      <dgm:prSet presAssocID="{608A0CBA-DE19-2E43-99CB-CF59FC82C67F}" presName="ParentComposite" presStyleCnt="0"/>
      <dgm:spPr/>
    </dgm:pt>
    <dgm:pt modelId="{AE7A3F2D-9308-C64F-A72F-924A33B824DF}" type="pres">
      <dgm:prSet presAssocID="{608A0CBA-DE19-2E43-99CB-CF59FC82C67F}" presName="Chord" presStyleLbl="bgShp" presStyleIdx="0" presStyleCnt="5"/>
      <dgm:spPr/>
    </dgm:pt>
    <dgm:pt modelId="{A84E1AD1-64AA-7641-9244-189B340FCA97}" type="pres">
      <dgm:prSet presAssocID="{608A0CBA-DE19-2E43-99CB-CF59FC82C67F}" presName="Pie" presStyleLbl="alignNode1" presStyleIdx="0" presStyleCnt="5"/>
      <dgm:spPr/>
    </dgm:pt>
    <dgm:pt modelId="{7072E042-EF39-0245-876A-250EA9F29D79}" type="pres">
      <dgm:prSet presAssocID="{608A0CBA-DE19-2E43-99CB-CF59FC82C67F}" presName="Parent" presStyleLbl="revTx" presStyleIdx="0" presStyleCnt="5" custAng="5400000" custScaleY="58632" custLinFactNeighborX="-65601" custLinFactNeighborY="-48673">
        <dgm:presLayoutVars>
          <dgm:chMax val="1"/>
          <dgm:chPref val="1"/>
          <dgm:bulletEnabled val="1"/>
        </dgm:presLayoutVars>
      </dgm:prSet>
      <dgm:spPr/>
    </dgm:pt>
    <dgm:pt modelId="{4045BF93-3704-7E45-B68B-C45B6F9F9CDC}" type="pres">
      <dgm:prSet presAssocID="{1EBFB2E2-1B7B-2548-B500-065C521A2469}" presName="ParentComposite" presStyleCnt="0"/>
      <dgm:spPr/>
    </dgm:pt>
    <dgm:pt modelId="{229D8BE4-CE11-5A4A-A000-F39F246049F4}" type="pres">
      <dgm:prSet presAssocID="{1EBFB2E2-1B7B-2548-B500-065C521A2469}" presName="Chord" presStyleLbl="bgShp" presStyleIdx="1" presStyleCnt="5"/>
      <dgm:spPr/>
    </dgm:pt>
    <dgm:pt modelId="{5DCA75C2-4D0D-3048-81A5-F76AAB53CB8C}" type="pres">
      <dgm:prSet presAssocID="{1EBFB2E2-1B7B-2548-B500-065C521A2469}" presName="Pie" presStyleLbl="alignNode1" presStyleIdx="1" presStyleCnt="5"/>
      <dgm:spPr/>
    </dgm:pt>
    <dgm:pt modelId="{94B7BE5F-C3E2-C943-931D-2135139886D7}" type="pres">
      <dgm:prSet presAssocID="{1EBFB2E2-1B7B-2548-B500-065C521A2469}" presName="Parent" presStyleLbl="revTx" presStyleIdx="1" presStyleCnt="5" custAng="5400000" custScaleY="46536" custLinFactNeighborX="-25055" custLinFactNeighborY="-30178">
        <dgm:presLayoutVars>
          <dgm:chMax val="1"/>
          <dgm:chPref val="1"/>
          <dgm:bulletEnabled val="1"/>
        </dgm:presLayoutVars>
      </dgm:prSet>
      <dgm:spPr/>
    </dgm:pt>
    <dgm:pt modelId="{14838AE4-C7F4-1D48-AAE5-47052E735512}" type="pres">
      <dgm:prSet presAssocID="{AC7888A2-3FFF-9240-B792-6CBF655C991E}" presName="ParentComposite" presStyleCnt="0"/>
      <dgm:spPr/>
    </dgm:pt>
    <dgm:pt modelId="{80DC1A56-4B0A-0C42-90E0-4EF0BBE892CD}" type="pres">
      <dgm:prSet presAssocID="{AC7888A2-3FFF-9240-B792-6CBF655C991E}" presName="Chord" presStyleLbl="bgShp" presStyleIdx="2" presStyleCnt="5" custAng="0"/>
      <dgm:spPr/>
    </dgm:pt>
    <dgm:pt modelId="{96087244-F230-D24C-ACBF-413461CDB27E}" type="pres">
      <dgm:prSet presAssocID="{AC7888A2-3FFF-9240-B792-6CBF655C991E}" presName="Pie" presStyleLbl="alignNode1" presStyleIdx="2" presStyleCnt="5"/>
      <dgm:spPr/>
    </dgm:pt>
    <dgm:pt modelId="{E232F1DE-2651-3E43-86FD-5E400055D41A}" type="pres">
      <dgm:prSet presAssocID="{AC7888A2-3FFF-9240-B792-6CBF655C991E}" presName="Parent" presStyleLbl="revTx" presStyleIdx="2" presStyleCnt="5" custAng="5400000" custScaleY="45682" custLinFactNeighborX="-9685" custLinFactNeighborY="-7307">
        <dgm:presLayoutVars>
          <dgm:chMax val="1"/>
          <dgm:chPref val="1"/>
          <dgm:bulletEnabled val="1"/>
        </dgm:presLayoutVars>
      </dgm:prSet>
      <dgm:spPr/>
    </dgm:pt>
    <dgm:pt modelId="{56DB3099-44DA-7540-AEAA-A7365AB202AF}" type="pres">
      <dgm:prSet presAssocID="{B8E5895D-380F-9647-B5DB-3B815BEBED8D}" presName="ParentComposite" presStyleCnt="0"/>
      <dgm:spPr/>
    </dgm:pt>
    <dgm:pt modelId="{ED37A5ED-20D2-B349-A830-0A9745CEF394}" type="pres">
      <dgm:prSet presAssocID="{B8E5895D-380F-9647-B5DB-3B815BEBED8D}" presName="Chord" presStyleLbl="bgShp" presStyleIdx="3" presStyleCnt="5"/>
      <dgm:spPr/>
    </dgm:pt>
    <dgm:pt modelId="{EC1C2B40-7732-FF47-89D2-30E7AEC38025}" type="pres">
      <dgm:prSet presAssocID="{B8E5895D-380F-9647-B5DB-3B815BEBED8D}" presName="Pie" presStyleLbl="alignNode1" presStyleIdx="3" presStyleCnt="5"/>
      <dgm:spPr/>
    </dgm:pt>
    <dgm:pt modelId="{9180FB56-E01B-4243-B731-7D095B4D8CE7}" type="pres">
      <dgm:prSet presAssocID="{B8E5895D-380F-9647-B5DB-3B815BEBED8D}" presName="Parent" presStyleLbl="revTx" presStyleIdx="3" presStyleCnt="5" custAng="5400000" custScaleY="42243" custLinFactNeighborX="-11720" custLinFactNeighborY="-27789">
        <dgm:presLayoutVars>
          <dgm:chMax val="1"/>
          <dgm:chPref val="1"/>
          <dgm:bulletEnabled val="1"/>
        </dgm:presLayoutVars>
      </dgm:prSet>
      <dgm:spPr/>
    </dgm:pt>
    <dgm:pt modelId="{DAD9572F-F43C-BC4F-9D30-416B4D84158C}" type="pres">
      <dgm:prSet presAssocID="{0A016B54-C2B0-1D47-A431-2D260F9C112A}" presName="ParentComposite" presStyleCnt="0"/>
      <dgm:spPr/>
    </dgm:pt>
    <dgm:pt modelId="{B1BC999B-69F3-0F43-98F4-D2539CA69774}" type="pres">
      <dgm:prSet presAssocID="{0A016B54-C2B0-1D47-A431-2D260F9C112A}" presName="Chord" presStyleLbl="bgShp" presStyleIdx="4" presStyleCnt="5"/>
      <dgm:spPr/>
    </dgm:pt>
    <dgm:pt modelId="{358C55CA-3231-B944-854C-353D772E81BE}" type="pres">
      <dgm:prSet presAssocID="{0A016B54-C2B0-1D47-A431-2D260F9C112A}" presName="Pie" presStyleLbl="alignNode1" presStyleIdx="4" presStyleCnt="5"/>
      <dgm:spPr/>
    </dgm:pt>
    <dgm:pt modelId="{BA3AD7A2-7CB8-1444-8F50-08D636E240E4}" type="pres">
      <dgm:prSet presAssocID="{0A016B54-C2B0-1D47-A431-2D260F9C112A}" presName="Parent" presStyleLbl="revTx" presStyleIdx="4" presStyleCnt="5" custAng="5400000" custScaleY="49147" custLinFactNeighborX="-12692" custLinFactNeighborY="-43377">
        <dgm:presLayoutVars>
          <dgm:chMax val="1"/>
          <dgm:chPref val="1"/>
          <dgm:bulletEnabled val="1"/>
        </dgm:presLayoutVars>
      </dgm:prSet>
      <dgm:spPr/>
    </dgm:pt>
  </dgm:ptLst>
  <dgm:cxnLst>
    <dgm:cxn modelId="{A864CA0E-9307-3A41-9BDE-BA830B62FDED}" srcId="{F7E2473B-5593-C549-89CA-35C7638AE705}" destId="{0A016B54-C2B0-1D47-A431-2D260F9C112A}" srcOrd="4" destOrd="0" parTransId="{40ED699E-3BE9-7145-B0F8-537F6D478A5B}" sibTransId="{781DD23E-364D-1A40-A39B-B43C8E5195C1}"/>
    <dgm:cxn modelId="{126A231A-C804-CD4D-8294-E9AA329E082E}" srcId="{F7E2473B-5593-C549-89CA-35C7638AE705}" destId="{1EBFB2E2-1B7B-2548-B500-065C521A2469}" srcOrd="1" destOrd="0" parTransId="{0A6D821B-7F85-2A49-8E9B-EC6DEFA03EB8}" sibTransId="{5E038974-7EDE-3E4F-96C8-867C2DD9FFCF}"/>
    <dgm:cxn modelId="{EEEDA462-51B0-8143-81D6-483C20615104}" type="presOf" srcId="{B8E5895D-380F-9647-B5DB-3B815BEBED8D}" destId="{9180FB56-E01B-4243-B731-7D095B4D8CE7}" srcOrd="0" destOrd="0" presId="urn:microsoft.com/office/officeart/2009/3/layout/PieProcess"/>
    <dgm:cxn modelId="{8C0C0851-C4D9-8041-A9DE-553D025B64C9}" type="presOf" srcId="{1EBFB2E2-1B7B-2548-B500-065C521A2469}" destId="{94B7BE5F-C3E2-C943-931D-2135139886D7}" srcOrd="0" destOrd="0" presId="urn:microsoft.com/office/officeart/2009/3/layout/PieProcess"/>
    <dgm:cxn modelId="{B4104279-35A0-0444-A80C-D2773928F967}" type="presOf" srcId="{F7E2473B-5593-C549-89CA-35C7638AE705}" destId="{3A8BE6CC-1C7E-6849-ACDD-6FCDA1248453}" srcOrd="0" destOrd="0" presId="urn:microsoft.com/office/officeart/2009/3/layout/PieProcess"/>
    <dgm:cxn modelId="{E7106C84-2A4E-0341-8D73-AC4CF3E394AC}" type="presOf" srcId="{608A0CBA-DE19-2E43-99CB-CF59FC82C67F}" destId="{7072E042-EF39-0245-876A-250EA9F29D79}" srcOrd="0" destOrd="0" presId="urn:microsoft.com/office/officeart/2009/3/layout/PieProcess"/>
    <dgm:cxn modelId="{C5CB2BAE-49EE-C44A-B9EE-64195ABDADB5}" type="presOf" srcId="{AC7888A2-3FFF-9240-B792-6CBF655C991E}" destId="{E232F1DE-2651-3E43-86FD-5E400055D41A}" srcOrd="0" destOrd="0" presId="urn:microsoft.com/office/officeart/2009/3/layout/PieProcess"/>
    <dgm:cxn modelId="{277942BD-5021-E74D-9BAD-51B90B43B209}" srcId="{F7E2473B-5593-C549-89CA-35C7638AE705}" destId="{AC7888A2-3FFF-9240-B792-6CBF655C991E}" srcOrd="2" destOrd="0" parTransId="{2985D2F0-6941-B649-A258-B9AC674AE8C9}" sibTransId="{EFE8D7FA-E951-8647-B766-A1DC305A4164}"/>
    <dgm:cxn modelId="{398734E9-C3F4-BE4F-A36E-AD75952EF227}" type="presOf" srcId="{0A016B54-C2B0-1D47-A431-2D260F9C112A}" destId="{BA3AD7A2-7CB8-1444-8F50-08D636E240E4}" srcOrd="0" destOrd="0" presId="urn:microsoft.com/office/officeart/2009/3/layout/PieProcess"/>
    <dgm:cxn modelId="{A51AF5F1-358F-5C40-876B-371F392595D6}" srcId="{F7E2473B-5593-C549-89CA-35C7638AE705}" destId="{B8E5895D-380F-9647-B5DB-3B815BEBED8D}" srcOrd="3" destOrd="0" parTransId="{490FA11D-3B90-3945-87F1-B1FC9B312862}" sibTransId="{459DC20E-16CA-AF4E-B8C5-3586FF92B4AA}"/>
    <dgm:cxn modelId="{B33BA6FB-0B5C-6949-B6C1-731925A69192}" srcId="{F7E2473B-5593-C549-89CA-35C7638AE705}" destId="{608A0CBA-DE19-2E43-99CB-CF59FC82C67F}" srcOrd="0" destOrd="0" parTransId="{FEE0A18B-1416-3D44-ACAF-FC4660697A67}" sibTransId="{D3E1849E-7279-2640-B532-4783622388AE}"/>
    <dgm:cxn modelId="{4884195C-ED6F-5346-9371-A2D362C338BB}" type="presParOf" srcId="{3A8BE6CC-1C7E-6849-ACDD-6FCDA1248453}" destId="{18E54EE2-AA89-D645-9E52-141D20FF181E}" srcOrd="0" destOrd="0" presId="urn:microsoft.com/office/officeart/2009/3/layout/PieProcess"/>
    <dgm:cxn modelId="{D964BB73-2ABD-F747-AC56-DD09B23D98A2}" type="presParOf" srcId="{18E54EE2-AA89-D645-9E52-141D20FF181E}" destId="{AE7A3F2D-9308-C64F-A72F-924A33B824DF}" srcOrd="0" destOrd="0" presId="urn:microsoft.com/office/officeart/2009/3/layout/PieProcess"/>
    <dgm:cxn modelId="{F8B4D820-A2B2-D948-9B1E-6F63469B3470}" type="presParOf" srcId="{18E54EE2-AA89-D645-9E52-141D20FF181E}" destId="{A84E1AD1-64AA-7641-9244-189B340FCA97}" srcOrd="1" destOrd="0" presId="urn:microsoft.com/office/officeart/2009/3/layout/PieProcess"/>
    <dgm:cxn modelId="{0F46256A-2597-094E-808C-E42C01F1D5AB}" type="presParOf" srcId="{18E54EE2-AA89-D645-9E52-141D20FF181E}" destId="{7072E042-EF39-0245-876A-250EA9F29D79}" srcOrd="2" destOrd="0" presId="urn:microsoft.com/office/officeart/2009/3/layout/PieProcess"/>
    <dgm:cxn modelId="{586A0801-1A90-834D-B3AF-60DB210E8FA6}" type="presParOf" srcId="{3A8BE6CC-1C7E-6849-ACDD-6FCDA1248453}" destId="{4045BF93-3704-7E45-B68B-C45B6F9F9CDC}" srcOrd="1" destOrd="0" presId="urn:microsoft.com/office/officeart/2009/3/layout/PieProcess"/>
    <dgm:cxn modelId="{728E3A5E-F1AB-BD4A-9E12-BC637F408366}" type="presParOf" srcId="{4045BF93-3704-7E45-B68B-C45B6F9F9CDC}" destId="{229D8BE4-CE11-5A4A-A000-F39F246049F4}" srcOrd="0" destOrd="0" presId="urn:microsoft.com/office/officeart/2009/3/layout/PieProcess"/>
    <dgm:cxn modelId="{3C76BDE8-0703-0142-8A85-02C991727501}" type="presParOf" srcId="{4045BF93-3704-7E45-B68B-C45B6F9F9CDC}" destId="{5DCA75C2-4D0D-3048-81A5-F76AAB53CB8C}" srcOrd="1" destOrd="0" presId="urn:microsoft.com/office/officeart/2009/3/layout/PieProcess"/>
    <dgm:cxn modelId="{4EBD96E3-9436-4649-A863-6E0FAE64F55D}" type="presParOf" srcId="{4045BF93-3704-7E45-B68B-C45B6F9F9CDC}" destId="{94B7BE5F-C3E2-C943-931D-2135139886D7}" srcOrd="2" destOrd="0" presId="urn:microsoft.com/office/officeart/2009/3/layout/PieProcess"/>
    <dgm:cxn modelId="{9AFDE8DA-C2FD-4346-AFF5-1B0F77441E22}" type="presParOf" srcId="{3A8BE6CC-1C7E-6849-ACDD-6FCDA1248453}" destId="{14838AE4-C7F4-1D48-AAE5-47052E735512}" srcOrd="2" destOrd="0" presId="urn:microsoft.com/office/officeart/2009/3/layout/PieProcess"/>
    <dgm:cxn modelId="{D3970CA7-0E16-574F-8F7D-AD8CAAEB9910}" type="presParOf" srcId="{14838AE4-C7F4-1D48-AAE5-47052E735512}" destId="{80DC1A56-4B0A-0C42-90E0-4EF0BBE892CD}" srcOrd="0" destOrd="0" presId="urn:microsoft.com/office/officeart/2009/3/layout/PieProcess"/>
    <dgm:cxn modelId="{C457F831-C8BF-794C-99A1-FC689B8915EF}" type="presParOf" srcId="{14838AE4-C7F4-1D48-AAE5-47052E735512}" destId="{96087244-F230-D24C-ACBF-413461CDB27E}" srcOrd="1" destOrd="0" presId="urn:microsoft.com/office/officeart/2009/3/layout/PieProcess"/>
    <dgm:cxn modelId="{5D872BC9-F803-1B44-AA58-E1D68E983F07}" type="presParOf" srcId="{14838AE4-C7F4-1D48-AAE5-47052E735512}" destId="{E232F1DE-2651-3E43-86FD-5E400055D41A}" srcOrd="2" destOrd="0" presId="urn:microsoft.com/office/officeart/2009/3/layout/PieProcess"/>
    <dgm:cxn modelId="{ED33D072-1927-424E-8FC3-57F6F73CA458}" type="presParOf" srcId="{3A8BE6CC-1C7E-6849-ACDD-6FCDA1248453}" destId="{56DB3099-44DA-7540-AEAA-A7365AB202AF}" srcOrd="3" destOrd="0" presId="urn:microsoft.com/office/officeart/2009/3/layout/PieProcess"/>
    <dgm:cxn modelId="{5B8CCAB0-E05B-1242-96E2-FED8E4C9A76F}" type="presParOf" srcId="{56DB3099-44DA-7540-AEAA-A7365AB202AF}" destId="{ED37A5ED-20D2-B349-A830-0A9745CEF394}" srcOrd="0" destOrd="0" presId="urn:microsoft.com/office/officeart/2009/3/layout/PieProcess"/>
    <dgm:cxn modelId="{F54CBE72-163C-5946-A84C-29B0A690FD0A}" type="presParOf" srcId="{56DB3099-44DA-7540-AEAA-A7365AB202AF}" destId="{EC1C2B40-7732-FF47-89D2-30E7AEC38025}" srcOrd="1" destOrd="0" presId="urn:microsoft.com/office/officeart/2009/3/layout/PieProcess"/>
    <dgm:cxn modelId="{7D004314-5322-E644-AF63-25C8CFD58DAF}" type="presParOf" srcId="{56DB3099-44DA-7540-AEAA-A7365AB202AF}" destId="{9180FB56-E01B-4243-B731-7D095B4D8CE7}" srcOrd="2" destOrd="0" presId="urn:microsoft.com/office/officeart/2009/3/layout/PieProcess"/>
    <dgm:cxn modelId="{CA846B21-D5A9-1A4B-B0AD-61EFB225117F}" type="presParOf" srcId="{3A8BE6CC-1C7E-6849-ACDD-6FCDA1248453}" destId="{DAD9572F-F43C-BC4F-9D30-416B4D84158C}" srcOrd="4" destOrd="0" presId="urn:microsoft.com/office/officeart/2009/3/layout/PieProcess"/>
    <dgm:cxn modelId="{7D9659FF-1D26-7D4E-B00F-8484C9D00901}" type="presParOf" srcId="{DAD9572F-F43C-BC4F-9D30-416B4D84158C}" destId="{B1BC999B-69F3-0F43-98F4-D2539CA69774}" srcOrd="0" destOrd="0" presId="urn:microsoft.com/office/officeart/2009/3/layout/PieProcess"/>
    <dgm:cxn modelId="{55C7C3F3-642E-9340-86D0-7749B76AFFC2}" type="presParOf" srcId="{DAD9572F-F43C-BC4F-9D30-416B4D84158C}" destId="{358C55CA-3231-B944-854C-353D772E81BE}" srcOrd="1" destOrd="0" presId="urn:microsoft.com/office/officeart/2009/3/layout/PieProcess"/>
    <dgm:cxn modelId="{1DF6CF52-E332-944E-8217-53CF35D20F21}" type="presParOf" srcId="{DAD9572F-F43C-BC4F-9D30-416B4D84158C}" destId="{BA3AD7A2-7CB8-1444-8F50-08D636E240E4}" srcOrd="2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583743-80EB-AF4D-89D5-E7908D3D75F3}" type="doc">
      <dgm:prSet loTypeId="urn:microsoft.com/office/officeart/2005/8/layout/arrow2" loCatId="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4DA19BDD-D006-C046-98EC-B04CC737C8CE}">
      <dgm:prSet phldrT="[Text]"/>
      <dgm:spPr/>
      <dgm:t>
        <a:bodyPr/>
        <a:lstStyle/>
        <a:p>
          <a:r>
            <a:rPr lang="en-US"/>
            <a:t>Map current packaging and spot inefficiencies</a:t>
          </a:r>
        </a:p>
      </dgm:t>
    </dgm:pt>
    <dgm:pt modelId="{93C85C91-80E2-F54C-944C-9916AC569DFD}" type="parTrans" cxnId="{BB255FF6-12AC-2F4B-9C30-0703FE25338F}">
      <dgm:prSet/>
      <dgm:spPr/>
      <dgm:t>
        <a:bodyPr/>
        <a:lstStyle/>
        <a:p>
          <a:endParaRPr lang="en-US"/>
        </a:p>
      </dgm:t>
    </dgm:pt>
    <dgm:pt modelId="{BBDF2EC6-99A4-FD41-ABE8-CAA48E9FCD05}" type="sibTrans" cxnId="{BB255FF6-12AC-2F4B-9C30-0703FE25338F}">
      <dgm:prSet/>
      <dgm:spPr/>
      <dgm:t>
        <a:bodyPr/>
        <a:lstStyle/>
        <a:p>
          <a:endParaRPr lang="en-US"/>
        </a:p>
      </dgm:t>
    </dgm:pt>
    <dgm:pt modelId="{7A553E5D-F91F-E943-BEBB-59ABE53B3FC3}">
      <dgm:prSet phldrT="[Text]"/>
      <dgm:spPr/>
      <dgm:t>
        <a:bodyPr/>
        <a:lstStyle/>
        <a:p>
          <a:r>
            <a:rPr lang="en-US"/>
            <a:t>Reduce cost and environmental impact</a:t>
          </a:r>
        </a:p>
      </dgm:t>
    </dgm:pt>
    <dgm:pt modelId="{353A72F5-DF92-D345-8255-79A2CED51A47}" type="parTrans" cxnId="{F8BB1707-E767-3B48-BBA6-378210E0B17A}">
      <dgm:prSet/>
      <dgm:spPr/>
      <dgm:t>
        <a:bodyPr/>
        <a:lstStyle/>
        <a:p>
          <a:endParaRPr lang="en-US"/>
        </a:p>
      </dgm:t>
    </dgm:pt>
    <dgm:pt modelId="{6AA4852D-AD5A-174D-9FC3-A284BB780E52}" type="sibTrans" cxnId="{F8BB1707-E767-3B48-BBA6-378210E0B17A}">
      <dgm:prSet/>
      <dgm:spPr/>
      <dgm:t>
        <a:bodyPr/>
        <a:lstStyle/>
        <a:p>
          <a:endParaRPr lang="en-US"/>
        </a:p>
      </dgm:t>
    </dgm:pt>
    <dgm:pt modelId="{E6C68557-2712-D141-BC19-27897DA54B81}">
      <dgm:prSet phldrT="[Text]"/>
      <dgm:spPr/>
      <dgm:t>
        <a:bodyPr/>
        <a:lstStyle/>
        <a:p>
          <a:r>
            <a:rPr lang="en-US"/>
            <a:t>Align with ESG and regulations</a:t>
          </a:r>
        </a:p>
      </dgm:t>
    </dgm:pt>
    <dgm:pt modelId="{9D9949C2-6816-6444-A574-FF59106D6969}" type="parTrans" cxnId="{BB20D5F0-42BC-7743-986F-9B12480D273A}">
      <dgm:prSet/>
      <dgm:spPr/>
      <dgm:t>
        <a:bodyPr/>
        <a:lstStyle/>
        <a:p>
          <a:endParaRPr lang="en-US"/>
        </a:p>
      </dgm:t>
    </dgm:pt>
    <dgm:pt modelId="{E98AE648-2EA6-E545-A61D-A77773B8F02E}" type="sibTrans" cxnId="{BB20D5F0-42BC-7743-986F-9B12480D273A}">
      <dgm:prSet/>
      <dgm:spPr/>
      <dgm:t>
        <a:bodyPr/>
        <a:lstStyle/>
        <a:p>
          <a:endParaRPr lang="en-US"/>
        </a:p>
      </dgm:t>
    </dgm:pt>
    <dgm:pt modelId="{C684969C-335D-9E48-AA5F-456742E3A1CE}">
      <dgm:prSet/>
      <dgm:spPr/>
      <dgm:t>
        <a:bodyPr/>
        <a:lstStyle/>
        <a:p>
          <a:r>
            <a:rPr lang="en-US"/>
            <a:t>Support supplier accountability</a:t>
          </a:r>
        </a:p>
      </dgm:t>
    </dgm:pt>
    <dgm:pt modelId="{54C9537E-8E60-6C44-97F5-0DA75D6A447D}" type="parTrans" cxnId="{56ABE133-CF0D-F843-BC64-1392A16ECEA2}">
      <dgm:prSet/>
      <dgm:spPr/>
      <dgm:t>
        <a:bodyPr/>
        <a:lstStyle/>
        <a:p>
          <a:endParaRPr lang="en-US"/>
        </a:p>
      </dgm:t>
    </dgm:pt>
    <dgm:pt modelId="{1FCFCA7B-4DB7-EC4F-923A-04E92B711D96}" type="sibTrans" cxnId="{56ABE133-CF0D-F843-BC64-1392A16ECEA2}">
      <dgm:prSet/>
      <dgm:spPr/>
      <dgm:t>
        <a:bodyPr/>
        <a:lstStyle/>
        <a:p>
          <a:endParaRPr lang="en-US"/>
        </a:p>
      </dgm:t>
    </dgm:pt>
    <dgm:pt modelId="{8D4B1D52-241B-BF45-8C90-9D19956EE87A}" type="pres">
      <dgm:prSet presAssocID="{CF583743-80EB-AF4D-89D5-E7908D3D75F3}" presName="arrowDiagram" presStyleCnt="0">
        <dgm:presLayoutVars>
          <dgm:chMax val="5"/>
          <dgm:dir/>
          <dgm:resizeHandles val="exact"/>
        </dgm:presLayoutVars>
      </dgm:prSet>
      <dgm:spPr/>
    </dgm:pt>
    <dgm:pt modelId="{41B2ACFF-6AD5-1148-8A43-0A605D047936}" type="pres">
      <dgm:prSet presAssocID="{CF583743-80EB-AF4D-89D5-E7908D3D75F3}" presName="arrow" presStyleLbl="bgShp" presStyleIdx="0" presStyleCnt="1"/>
      <dgm:spPr/>
    </dgm:pt>
    <dgm:pt modelId="{9BC33E3C-55E7-AC41-9B53-1AE14295D4AC}" type="pres">
      <dgm:prSet presAssocID="{CF583743-80EB-AF4D-89D5-E7908D3D75F3}" presName="arrowDiagram4" presStyleCnt="0"/>
      <dgm:spPr/>
    </dgm:pt>
    <dgm:pt modelId="{4FE34AA3-B7DA-C546-8106-A7128B12E902}" type="pres">
      <dgm:prSet presAssocID="{4DA19BDD-D006-C046-98EC-B04CC737C8CE}" presName="bullet4a" presStyleLbl="node1" presStyleIdx="0" presStyleCnt="4"/>
      <dgm:spPr/>
    </dgm:pt>
    <dgm:pt modelId="{58BA3D95-CBE5-6A43-906C-DCB9D7894A6D}" type="pres">
      <dgm:prSet presAssocID="{4DA19BDD-D006-C046-98EC-B04CC737C8CE}" presName="textBox4a" presStyleLbl="revTx" presStyleIdx="0" presStyleCnt="4">
        <dgm:presLayoutVars>
          <dgm:bulletEnabled val="1"/>
        </dgm:presLayoutVars>
      </dgm:prSet>
      <dgm:spPr/>
    </dgm:pt>
    <dgm:pt modelId="{AE487DBC-0A44-094C-8D42-159BD374856F}" type="pres">
      <dgm:prSet presAssocID="{7A553E5D-F91F-E943-BEBB-59ABE53B3FC3}" presName="bullet4b" presStyleLbl="node1" presStyleIdx="1" presStyleCnt="4"/>
      <dgm:spPr/>
    </dgm:pt>
    <dgm:pt modelId="{2292F394-B357-E341-A17C-7566C6D79B1F}" type="pres">
      <dgm:prSet presAssocID="{7A553E5D-F91F-E943-BEBB-59ABE53B3FC3}" presName="textBox4b" presStyleLbl="revTx" presStyleIdx="1" presStyleCnt="4">
        <dgm:presLayoutVars>
          <dgm:bulletEnabled val="1"/>
        </dgm:presLayoutVars>
      </dgm:prSet>
      <dgm:spPr/>
    </dgm:pt>
    <dgm:pt modelId="{5FAC4AA2-F285-634E-8F24-7B2D07FBE49B}" type="pres">
      <dgm:prSet presAssocID="{E6C68557-2712-D141-BC19-27897DA54B81}" presName="bullet4c" presStyleLbl="node1" presStyleIdx="2" presStyleCnt="4"/>
      <dgm:spPr/>
    </dgm:pt>
    <dgm:pt modelId="{F046789B-27EE-744D-BDB7-C106F8869CB9}" type="pres">
      <dgm:prSet presAssocID="{E6C68557-2712-D141-BC19-27897DA54B81}" presName="textBox4c" presStyleLbl="revTx" presStyleIdx="2" presStyleCnt="4">
        <dgm:presLayoutVars>
          <dgm:bulletEnabled val="1"/>
        </dgm:presLayoutVars>
      </dgm:prSet>
      <dgm:spPr/>
    </dgm:pt>
    <dgm:pt modelId="{D2F15D2B-6735-A945-92DC-4A1C1D9FAD70}" type="pres">
      <dgm:prSet presAssocID="{C684969C-335D-9E48-AA5F-456742E3A1CE}" presName="bullet4d" presStyleLbl="node1" presStyleIdx="3" presStyleCnt="4"/>
      <dgm:spPr/>
    </dgm:pt>
    <dgm:pt modelId="{E1F7FFE2-9B4E-0641-85C2-9C321A2663C0}" type="pres">
      <dgm:prSet presAssocID="{C684969C-335D-9E48-AA5F-456742E3A1CE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F8BB1707-E767-3B48-BBA6-378210E0B17A}" srcId="{CF583743-80EB-AF4D-89D5-E7908D3D75F3}" destId="{7A553E5D-F91F-E943-BEBB-59ABE53B3FC3}" srcOrd="1" destOrd="0" parTransId="{353A72F5-DF92-D345-8255-79A2CED51A47}" sibTransId="{6AA4852D-AD5A-174D-9FC3-A284BB780E52}"/>
    <dgm:cxn modelId="{BE07980B-BCE2-0B47-B26B-D23242E6CFF5}" type="presOf" srcId="{4DA19BDD-D006-C046-98EC-B04CC737C8CE}" destId="{58BA3D95-CBE5-6A43-906C-DCB9D7894A6D}" srcOrd="0" destOrd="0" presId="urn:microsoft.com/office/officeart/2005/8/layout/arrow2"/>
    <dgm:cxn modelId="{56ABE133-CF0D-F843-BC64-1392A16ECEA2}" srcId="{CF583743-80EB-AF4D-89D5-E7908D3D75F3}" destId="{C684969C-335D-9E48-AA5F-456742E3A1CE}" srcOrd="3" destOrd="0" parTransId="{54C9537E-8E60-6C44-97F5-0DA75D6A447D}" sibTransId="{1FCFCA7B-4DB7-EC4F-923A-04E92B711D96}"/>
    <dgm:cxn modelId="{63ADEC33-2164-724B-A983-2D0643705EC9}" type="presOf" srcId="{E6C68557-2712-D141-BC19-27897DA54B81}" destId="{F046789B-27EE-744D-BDB7-C106F8869CB9}" srcOrd="0" destOrd="0" presId="urn:microsoft.com/office/officeart/2005/8/layout/arrow2"/>
    <dgm:cxn modelId="{1C607C38-6C2B-694E-BDD3-784BA08E92DE}" type="presOf" srcId="{CF583743-80EB-AF4D-89D5-E7908D3D75F3}" destId="{8D4B1D52-241B-BF45-8C90-9D19956EE87A}" srcOrd="0" destOrd="0" presId="urn:microsoft.com/office/officeart/2005/8/layout/arrow2"/>
    <dgm:cxn modelId="{7045AA3D-DC88-2642-A283-574D536A562F}" type="presOf" srcId="{C684969C-335D-9E48-AA5F-456742E3A1CE}" destId="{E1F7FFE2-9B4E-0641-85C2-9C321A2663C0}" srcOrd="0" destOrd="0" presId="urn:microsoft.com/office/officeart/2005/8/layout/arrow2"/>
    <dgm:cxn modelId="{A0B4317A-1554-B143-A629-D56DAFB3FCEC}" type="presOf" srcId="{7A553E5D-F91F-E943-BEBB-59ABE53B3FC3}" destId="{2292F394-B357-E341-A17C-7566C6D79B1F}" srcOrd="0" destOrd="0" presId="urn:microsoft.com/office/officeart/2005/8/layout/arrow2"/>
    <dgm:cxn modelId="{BB20D5F0-42BC-7743-986F-9B12480D273A}" srcId="{CF583743-80EB-AF4D-89D5-E7908D3D75F3}" destId="{E6C68557-2712-D141-BC19-27897DA54B81}" srcOrd="2" destOrd="0" parTransId="{9D9949C2-6816-6444-A574-FF59106D6969}" sibTransId="{E98AE648-2EA6-E545-A61D-A77773B8F02E}"/>
    <dgm:cxn modelId="{BB255FF6-12AC-2F4B-9C30-0703FE25338F}" srcId="{CF583743-80EB-AF4D-89D5-E7908D3D75F3}" destId="{4DA19BDD-D006-C046-98EC-B04CC737C8CE}" srcOrd="0" destOrd="0" parTransId="{93C85C91-80E2-F54C-944C-9916AC569DFD}" sibTransId="{BBDF2EC6-99A4-FD41-ABE8-CAA48E9FCD05}"/>
    <dgm:cxn modelId="{C3B6DDBF-2BFD-C245-865D-97FCDAC1AC06}" type="presParOf" srcId="{8D4B1D52-241B-BF45-8C90-9D19956EE87A}" destId="{41B2ACFF-6AD5-1148-8A43-0A605D047936}" srcOrd="0" destOrd="0" presId="urn:microsoft.com/office/officeart/2005/8/layout/arrow2"/>
    <dgm:cxn modelId="{13591DD5-5CB7-ED4B-B415-AE0244DDE32A}" type="presParOf" srcId="{8D4B1D52-241B-BF45-8C90-9D19956EE87A}" destId="{9BC33E3C-55E7-AC41-9B53-1AE14295D4AC}" srcOrd="1" destOrd="0" presId="urn:microsoft.com/office/officeart/2005/8/layout/arrow2"/>
    <dgm:cxn modelId="{DCCA242F-BA37-8C43-A48B-8903B3A6C914}" type="presParOf" srcId="{9BC33E3C-55E7-AC41-9B53-1AE14295D4AC}" destId="{4FE34AA3-B7DA-C546-8106-A7128B12E902}" srcOrd="0" destOrd="0" presId="urn:microsoft.com/office/officeart/2005/8/layout/arrow2"/>
    <dgm:cxn modelId="{3CFB6274-EE30-7C4E-8154-586C594692DC}" type="presParOf" srcId="{9BC33E3C-55E7-AC41-9B53-1AE14295D4AC}" destId="{58BA3D95-CBE5-6A43-906C-DCB9D7894A6D}" srcOrd="1" destOrd="0" presId="urn:microsoft.com/office/officeart/2005/8/layout/arrow2"/>
    <dgm:cxn modelId="{EABA08FE-57FA-5A42-BE2C-89095D0E014C}" type="presParOf" srcId="{9BC33E3C-55E7-AC41-9B53-1AE14295D4AC}" destId="{AE487DBC-0A44-094C-8D42-159BD374856F}" srcOrd="2" destOrd="0" presId="urn:microsoft.com/office/officeart/2005/8/layout/arrow2"/>
    <dgm:cxn modelId="{2EDACC56-E097-5745-B35A-EE1AC78774D5}" type="presParOf" srcId="{9BC33E3C-55E7-AC41-9B53-1AE14295D4AC}" destId="{2292F394-B357-E341-A17C-7566C6D79B1F}" srcOrd="3" destOrd="0" presId="urn:microsoft.com/office/officeart/2005/8/layout/arrow2"/>
    <dgm:cxn modelId="{628B9B41-D32C-9B43-8639-3517445C1524}" type="presParOf" srcId="{9BC33E3C-55E7-AC41-9B53-1AE14295D4AC}" destId="{5FAC4AA2-F285-634E-8F24-7B2D07FBE49B}" srcOrd="4" destOrd="0" presId="urn:microsoft.com/office/officeart/2005/8/layout/arrow2"/>
    <dgm:cxn modelId="{AA2B3BD4-1322-4F41-AC5C-D415C89A09A3}" type="presParOf" srcId="{9BC33E3C-55E7-AC41-9B53-1AE14295D4AC}" destId="{F046789B-27EE-744D-BDB7-C106F8869CB9}" srcOrd="5" destOrd="0" presId="urn:microsoft.com/office/officeart/2005/8/layout/arrow2"/>
    <dgm:cxn modelId="{E1EF8818-F1A8-844C-8D63-3B34868A4B32}" type="presParOf" srcId="{9BC33E3C-55E7-AC41-9B53-1AE14295D4AC}" destId="{D2F15D2B-6735-A945-92DC-4A1C1D9FAD70}" srcOrd="6" destOrd="0" presId="urn:microsoft.com/office/officeart/2005/8/layout/arrow2"/>
    <dgm:cxn modelId="{F78EA5B7-9B33-ED40-A860-EE33547C8DDF}" type="presParOf" srcId="{9BC33E3C-55E7-AC41-9B53-1AE14295D4AC}" destId="{E1F7FFE2-9B4E-0641-85C2-9C321A2663C0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97D118-E000-E04E-97D4-8698EBE4FE50}" type="doc">
      <dgm:prSet loTypeId="urn:microsoft.com/office/officeart/2005/8/layout/chevron2" loCatId="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31C6927-B240-DA41-8B32-9E790A2159B4}">
      <dgm:prSet phldrT="[Text]"/>
      <dgm:spPr/>
      <dgm:t>
        <a:bodyPr/>
        <a:lstStyle/>
        <a:p>
          <a:r>
            <a:rPr lang="en-US"/>
            <a:t>Over-use of non-recyclables like plastic</a:t>
          </a:r>
        </a:p>
      </dgm:t>
    </dgm:pt>
    <dgm:pt modelId="{60F39B30-905E-DD42-97C0-CAC9F412C51E}" type="parTrans" cxnId="{A32DA461-69FA-4844-A2E5-2AD93CD7E380}">
      <dgm:prSet/>
      <dgm:spPr/>
      <dgm:t>
        <a:bodyPr/>
        <a:lstStyle/>
        <a:p>
          <a:endParaRPr lang="en-US"/>
        </a:p>
      </dgm:t>
    </dgm:pt>
    <dgm:pt modelId="{DA3B4358-2489-4348-A5BC-77E0AB5DA468}" type="sibTrans" cxnId="{A32DA461-69FA-4844-A2E5-2AD93CD7E380}">
      <dgm:prSet/>
      <dgm:spPr/>
      <dgm:t>
        <a:bodyPr/>
        <a:lstStyle/>
        <a:p>
          <a:endParaRPr lang="en-US"/>
        </a:p>
      </dgm:t>
    </dgm:pt>
    <dgm:pt modelId="{C714F49C-FE13-A54E-8FF7-63393CCC4FD6}">
      <dgm:prSet phldrT="[Text]"/>
      <dgm:spPr/>
      <dgm:t>
        <a:bodyPr/>
        <a:lstStyle/>
        <a:p>
          <a:r>
            <a:rPr lang="en-US"/>
            <a:t>-</a:t>
          </a:r>
        </a:p>
      </dgm:t>
    </dgm:pt>
    <dgm:pt modelId="{901B121C-FABF-E946-B7B4-EADD936A4322}" type="parTrans" cxnId="{F81D193D-04F3-9348-98C6-AAB0872BFCA0}">
      <dgm:prSet/>
      <dgm:spPr/>
      <dgm:t>
        <a:bodyPr/>
        <a:lstStyle/>
        <a:p>
          <a:endParaRPr lang="en-US"/>
        </a:p>
      </dgm:t>
    </dgm:pt>
    <dgm:pt modelId="{2AB87AE6-3781-954D-8D44-6936C8DDBD3A}" type="sibTrans" cxnId="{F81D193D-04F3-9348-98C6-AAB0872BFCA0}">
      <dgm:prSet/>
      <dgm:spPr/>
      <dgm:t>
        <a:bodyPr/>
        <a:lstStyle/>
        <a:p>
          <a:endParaRPr lang="en-US"/>
        </a:p>
      </dgm:t>
    </dgm:pt>
    <dgm:pt modelId="{72203599-8E14-1641-BAAE-B799524BD461}">
      <dgm:prSet phldrT="[Text]"/>
      <dgm:spPr/>
      <dgm:t>
        <a:bodyPr/>
        <a:lstStyle/>
        <a:p>
          <a:r>
            <a:rPr lang="en-US"/>
            <a:t>60% of the packaging cost tied to 10 products</a:t>
          </a:r>
        </a:p>
      </dgm:t>
    </dgm:pt>
    <dgm:pt modelId="{E2200733-94DE-DB47-8566-74EAAAE62814}" type="parTrans" cxnId="{1E2A66D2-871F-604A-8D6A-DD38F28A2D4E}">
      <dgm:prSet/>
      <dgm:spPr/>
      <dgm:t>
        <a:bodyPr/>
        <a:lstStyle/>
        <a:p>
          <a:endParaRPr lang="en-US"/>
        </a:p>
      </dgm:t>
    </dgm:pt>
    <dgm:pt modelId="{1B29367F-5A20-1645-8A2D-31BDB627AB6F}" type="sibTrans" cxnId="{1E2A66D2-871F-604A-8D6A-DD38F28A2D4E}">
      <dgm:prSet/>
      <dgm:spPr/>
      <dgm:t>
        <a:bodyPr/>
        <a:lstStyle/>
        <a:p>
          <a:endParaRPr lang="en-US"/>
        </a:p>
      </dgm:t>
    </dgm:pt>
    <dgm:pt modelId="{6CFF5CE0-B550-8B48-9925-7441C5774C85}">
      <dgm:prSet phldrT="[Text]"/>
      <dgm:spPr/>
      <dgm:t>
        <a:bodyPr/>
        <a:lstStyle/>
        <a:p>
          <a:r>
            <a:rPr lang="en-US"/>
            <a:t>-</a:t>
          </a:r>
        </a:p>
      </dgm:t>
    </dgm:pt>
    <dgm:pt modelId="{46DC9BE6-7A5D-3A41-9590-4135EA4027F1}" type="parTrans" cxnId="{474108CA-73D4-014D-8DCF-970B4A51CADC}">
      <dgm:prSet/>
      <dgm:spPr/>
      <dgm:t>
        <a:bodyPr/>
        <a:lstStyle/>
        <a:p>
          <a:endParaRPr lang="en-US"/>
        </a:p>
      </dgm:t>
    </dgm:pt>
    <dgm:pt modelId="{6746327A-56EF-AA40-AEF1-1AFC2DABEF27}" type="sibTrans" cxnId="{474108CA-73D4-014D-8DCF-970B4A51CADC}">
      <dgm:prSet/>
      <dgm:spPr/>
      <dgm:t>
        <a:bodyPr/>
        <a:lstStyle/>
        <a:p>
          <a:endParaRPr lang="en-US"/>
        </a:p>
      </dgm:t>
    </dgm:pt>
    <dgm:pt modelId="{136132A3-6836-344A-A87B-383A56D8B44D}">
      <dgm:prSet phldrT="[Text]"/>
      <dgm:spPr/>
      <dgm:t>
        <a:bodyPr/>
        <a:lstStyle/>
        <a:p>
          <a:r>
            <a:rPr lang="en-US"/>
            <a:t>Supplier ESG data unreliable</a:t>
          </a:r>
        </a:p>
      </dgm:t>
    </dgm:pt>
    <dgm:pt modelId="{EE193298-91C2-9740-9A8E-91D656876BA1}" type="parTrans" cxnId="{57851EF9-14F2-BB4C-BE55-5C3A1EBE0146}">
      <dgm:prSet/>
      <dgm:spPr/>
      <dgm:t>
        <a:bodyPr/>
        <a:lstStyle/>
        <a:p>
          <a:endParaRPr lang="en-US"/>
        </a:p>
      </dgm:t>
    </dgm:pt>
    <dgm:pt modelId="{6BCB0C9D-7A5B-714A-82F8-51AC91C3AC38}" type="sibTrans" cxnId="{57851EF9-14F2-BB4C-BE55-5C3A1EBE0146}">
      <dgm:prSet/>
      <dgm:spPr/>
      <dgm:t>
        <a:bodyPr/>
        <a:lstStyle/>
        <a:p>
          <a:endParaRPr lang="en-US"/>
        </a:p>
      </dgm:t>
    </dgm:pt>
    <dgm:pt modelId="{E1375722-6FFD-D44E-A37B-D9DE784D3D37}">
      <dgm:prSet/>
      <dgm:spPr/>
      <dgm:t>
        <a:bodyPr/>
        <a:lstStyle/>
        <a:p>
          <a:r>
            <a:rPr lang="en-US"/>
            <a:t>Fragmented, manual process</a:t>
          </a:r>
        </a:p>
      </dgm:t>
    </dgm:pt>
    <dgm:pt modelId="{9C362DA9-8913-A046-99F2-1A7229468901}" type="parTrans" cxnId="{49CFF622-74FD-1A42-8FF6-0492A61FB79B}">
      <dgm:prSet/>
      <dgm:spPr/>
      <dgm:t>
        <a:bodyPr/>
        <a:lstStyle/>
        <a:p>
          <a:endParaRPr lang="en-US"/>
        </a:p>
      </dgm:t>
    </dgm:pt>
    <dgm:pt modelId="{CC94D28F-CD7E-834F-BCFD-1FC5F06ADB9D}" type="sibTrans" cxnId="{49CFF622-74FD-1A42-8FF6-0492A61FB79B}">
      <dgm:prSet/>
      <dgm:spPr/>
      <dgm:t>
        <a:bodyPr/>
        <a:lstStyle/>
        <a:p>
          <a:endParaRPr lang="en-US"/>
        </a:p>
      </dgm:t>
    </dgm:pt>
    <dgm:pt modelId="{CA4DC7DA-BBF5-934F-B7D3-37D4E89C14EA}">
      <dgm:prSet phldrT="[Text]"/>
      <dgm:spPr/>
      <dgm:t>
        <a:bodyPr/>
        <a:lstStyle/>
        <a:p>
          <a:r>
            <a:rPr lang="en-US"/>
            <a:t>-</a:t>
          </a:r>
        </a:p>
      </dgm:t>
    </dgm:pt>
    <dgm:pt modelId="{D2D0432B-4076-7C47-8A5F-7DF3AB6E94BC}" type="sibTrans" cxnId="{215711B6-D6EF-064E-A2D9-411698964B29}">
      <dgm:prSet/>
      <dgm:spPr/>
      <dgm:t>
        <a:bodyPr/>
        <a:lstStyle/>
        <a:p>
          <a:endParaRPr lang="en-US"/>
        </a:p>
      </dgm:t>
    </dgm:pt>
    <dgm:pt modelId="{2894C1B4-BA48-034F-99C7-5B1663377596}" type="parTrans" cxnId="{215711B6-D6EF-064E-A2D9-411698964B29}">
      <dgm:prSet/>
      <dgm:spPr/>
      <dgm:t>
        <a:bodyPr/>
        <a:lstStyle/>
        <a:p>
          <a:endParaRPr lang="en-US"/>
        </a:p>
      </dgm:t>
    </dgm:pt>
    <dgm:pt modelId="{1178F50A-0EA1-4040-8206-F51FC75772F2}">
      <dgm:prSet/>
      <dgm:spPr/>
      <dgm:t>
        <a:bodyPr/>
        <a:lstStyle/>
        <a:p>
          <a:r>
            <a:rPr lang="en-US"/>
            <a:t>-</a:t>
          </a:r>
        </a:p>
      </dgm:t>
    </dgm:pt>
    <dgm:pt modelId="{61611F09-11B3-724B-A821-B0D5424B707F}" type="sibTrans" cxnId="{E8F437D1-A04C-2D4F-8E48-8BFB53DEE473}">
      <dgm:prSet/>
      <dgm:spPr/>
      <dgm:t>
        <a:bodyPr/>
        <a:lstStyle/>
        <a:p>
          <a:endParaRPr lang="en-US"/>
        </a:p>
      </dgm:t>
    </dgm:pt>
    <dgm:pt modelId="{73C24CB5-8A0A-6646-942F-C9525B477FA4}" type="parTrans" cxnId="{E8F437D1-A04C-2D4F-8E48-8BFB53DEE473}">
      <dgm:prSet/>
      <dgm:spPr/>
      <dgm:t>
        <a:bodyPr/>
        <a:lstStyle/>
        <a:p>
          <a:endParaRPr lang="en-US"/>
        </a:p>
      </dgm:t>
    </dgm:pt>
    <dgm:pt modelId="{B2391696-8C3E-654D-91A9-7C72EC8632BD}" type="pres">
      <dgm:prSet presAssocID="{2897D118-E000-E04E-97D4-8698EBE4FE50}" presName="linearFlow" presStyleCnt="0">
        <dgm:presLayoutVars>
          <dgm:dir/>
          <dgm:animLvl val="lvl"/>
          <dgm:resizeHandles val="exact"/>
        </dgm:presLayoutVars>
      </dgm:prSet>
      <dgm:spPr/>
    </dgm:pt>
    <dgm:pt modelId="{D3444681-FB9F-FC43-96A3-7B22449EB54F}" type="pres">
      <dgm:prSet presAssocID="{CA4DC7DA-BBF5-934F-B7D3-37D4E89C14EA}" presName="composite" presStyleCnt="0"/>
      <dgm:spPr/>
    </dgm:pt>
    <dgm:pt modelId="{F7F157EF-E663-334E-80D4-35657222060A}" type="pres">
      <dgm:prSet presAssocID="{CA4DC7DA-BBF5-934F-B7D3-37D4E89C14EA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D5B7853B-0CE7-C045-B857-AED2BF459D57}" type="pres">
      <dgm:prSet presAssocID="{CA4DC7DA-BBF5-934F-B7D3-37D4E89C14EA}" presName="descendantText" presStyleLbl="alignAcc1" presStyleIdx="0" presStyleCnt="4">
        <dgm:presLayoutVars>
          <dgm:bulletEnabled val="1"/>
        </dgm:presLayoutVars>
      </dgm:prSet>
      <dgm:spPr/>
    </dgm:pt>
    <dgm:pt modelId="{C9EC8B8A-B464-5246-9D7A-7C51FA470F46}" type="pres">
      <dgm:prSet presAssocID="{D2D0432B-4076-7C47-8A5F-7DF3AB6E94BC}" presName="sp" presStyleCnt="0"/>
      <dgm:spPr/>
    </dgm:pt>
    <dgm:pt modelId="{B67F9546-5BFA-C446-921E-B529F9C245A3}" type="pres">
      <dgm:prSet presAssocID="{C714F49C-FE13-A54E-8FF7-63393CCC4FD6}" presName="composite" presStyleCnt="0"/>
      <dgm:spPr/>
    </dgm:pt>
    <dgm:pt modelId="{624925CC-C353-6B45-AB75-DB5503048D96}" type="pres">
      <dgm:prSet presAssocID="{C714F49C-FE13-A54E-8FF7-63393CCC4FD6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C5FC3733-54F0-CB40-8D32-316B86E8639E}" type="pres">
      <dgm:prSet presAssocID="{C714F49C-FE13-A54E-8FF7-63393CCC4FD6}" presName="descendantText" presStyleLbl="alignAcc1" presStyleIdx="1" presStyleCnt="4">
        <dgm:presLayoutVars>
          <dgm:bulletEnabled val="1"/>
        </dgm:presLayoutVars>
      </dgm:prSet>
      <dgm:spPr/>
    </dgm:pt>
    <dgm:pt modelId="{AFD51928-01F7-B44D-BEE2-B6CB55C37092}" type="pres">
      <dgm:prSet presAssocID="{2AB87AE6-3781-954D-8D44-6936C8DDBD3A}" presName="sp" presStyleCnt="0"/>
      <dgm:spPr/>
    </dgm:pt>
    <dgm:pt modelId="{1549728E-E45A-744F-BA61-C6F090D75486}" type="pres">
      <dgm:prSet presAssocID="{6CFF5CE0-B550-8B48-9925-7441C5774C85}" presName="composite" presStyleCnt="0"/>
      <dgm:spPr/>
    </dgm:pt>
    <dgm:pt modelId="{A1A532B7-9DDB-D444-9FA5-9F17BF6CE6A9}" type="pres">
      <dgm:prSet presAssocID="{6CFF5CE0-B550-8B48-9925-7441C5774C8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4B3E5D0-5626-6345-BAAF-42A4F29A8A1B}" type="pres">
      <dgm:prSet presAssocID="{6CFF5CE0-B550-8B48-9925-7441C5774C85}" presName="descendantText" presStyleLbl="alignAcc1" presStyleIdx="2" presStyleCnt="4">
        <dgm:presLayoutVars>
          <dgm:bulletEnabled val="1"/>
        </dgm:presLayoutVars>
      </dgm:prSet>
      <dgm:spPr/>
    </dgm:pt>
    <dgm:pt modelId="{32B8BBB2-0E56-474B-B421-DADB68543113}" type="pres">
      <dgm:prSet presAssocID="{6746327A-56EF-AA40-AEF1-1AFC2DABEF27}" presName="sp" presStyleCnt="0"/>
      <dgm:spPr/>
    </dgm:pt>
    <dgm:pt modelId="{14EA4705-FE71-6443-AE24-6E9C252F7154}" type="pres">
      <dgm:prSet presAssocID="{1178F50A-0EA1-4040-8206-F51FC75772F2}" presName="composite" presStyleCnt="0"/>
      <dgm:spPr/>
    </dgm:pt>
    <dgm:pt modelId="{A63F5B8C-4069-D34D-B7F8-F3C5C9BAD70D}" type="pres">
      <dgm:prSet presAssocID="{1178F50A-0EA1-4040-8206-F51FC75772F2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6E9BF23-5297-A240-91A7-2BC151780FAD}" type="pres">
      <dgm:prSet presAssocID="{1178F50A-0EA1-4040-8206-F51FC75772F2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7D7D015-8342-DF4D-BCC7-D5CB00907354}" type="presOf" srcId="{6CFF5CE0-B550-8B48-9925-7441C5774C85}" destId="{A1A532B7-9DDB-D444-9FA5-9F17BF6CE6A9}" srcOrd="0" destOrd="0" presId="urn:microsoft.com/office/officeart/2005/8/layout/chevron2"/>
    <dgm:cxn modelId="{618C881F-65D7-E14D-92D3-9C517E73AD55}" type="presOf" srcId="{CA4DC7DA-BBF5-934F-B7D3-37D4E89C14EA}" destId="{F7F157EF-E663-334E-80D4-35657222060A}" srcOrd="0" destOrd="0" presId="urn:microsoft.com/office/officeart/2005/8/layout/chevron2"/>
    <dgm:cxn modelId="{49CFF622-74FD-1A42-8FF6-0492A61FB79B}" srcId="{1178F50A-0EA1-4040-8206-F51FC75772F2}" destId="{E1375722-6FFD-D44E-A37B-D9DE784D3D37}" srcOrd="0" destOrd="0" parTransId="{9C362DA9-8913-A046-99F2-1A7229468901}" sibTransId="{CC94D28F-CD7E-834F-BCFD-1FC5F06ADB9D}"/>
    <dgm:cxn modelId="{F81D193D-04F3-9348-98C6-AAB0872BFCA0}" srcId="{2897D118-E000-E04E-97D4-8698EBE4FE50}" destId="{C714F49C-FE13-A54E-8FF7-63393CCC4FD6}" srcOrd="1" destOrd="0" parTransId="{901B121C-FABF-E946-B7B4-EADD936A4322}" sibTransId="{2AB87AE6-3781-954D-8D44-6936C8DDBD3A}"/>
    <dgm:cxn modelId="{A32DA461-69FA-4844-A2E5-2AD93CD7E380}" srcId="{CA4DC7DA-BBF5-934F-B7D3-37D4E89C14EA}" destId="{031C6927-B240-DA41-8B32-9E790A2159B4}" srcOrd="0" destOrd="0" parTransId="{60F39B30-905E-DD42-97C0-CAC9F412C51E}" sibTransId="{DA3B4358-2489-4348-A5BC-77E0AB5DA468}"/>
    <dgm:cxn modelId="{F3217746-2DDC-B540-A3B8-BA4C0D47AC76}" type="presOf" srcId="{E1375722-6FFD-D44E-A37B-D9DE784D3D37}" destId="{E6E9BF23-5297-A240-91A7-2BC151780FAD}" srcOrd="0" destOrd="0" presId="urn:microsoft.com/office/officeart/2005/8/layout/chevron2"/>
    <dgm:cxn modelId="{1D2F3652-A61F-C84A-814A-DE2EEC890EBB}" type="presOf" srcId="{136132A3-6836-344A-A87B-383A56D8B44D}" destId="{44B3E5D0-5626-6345-BAAF-42A4F29A8A1B}" srcOrd="0" destOrd="0" presId="urn:microsoft.com/office/officeart/2005/8/layout/chevron2"/>
    <dgm:cxn modelId="{C9720558-CCDB-C243-B342-9A95E873A7AD}" type="presOf" srcId="{1178F50A-0EA1-4040-8206-F51FC75772F2}" destId="{A63F5B8C-4069-D34D-B7F8-F3C5C9BAD70D}" srcOrd="0" destOrd="0" presId="urn:microsoft.com/office/officeart/2005/8/layout/chevron2"/>
    <dgm:cxn modelId="{5CE6DD95-7B34-9446-B02D-E36731A6E51E}" type="presOf" srcId="{72203599-8E14-1641-BAAE-B799524BD461}" destId="{C5FC3733-54F0-CB40-8D32-316B86E8639E}" srcOrd="0" destOrd="0" presId="urn:microsoft.com/office/officeart/2005/8/layout/chevron2"/>
    <dgm:cxn modelId="{FB06C59D-2146-934F-A21C-7F92A2AE8EB3}" type="presOf" srcId="{2897D118-E000-E04E-97D4-8698EBE4FE50}" destId="{B2391696-8C3E-654D-91A9-7C72EC8632BD}" srcOrd="0" destOrd="0" presId="urn:microsoft.com/office/officeart/2005/8/layout/chevron2"/>
    <dgm:cxn modelId="{1FAE3CB5-9655-3245-986D-EED1A39A05CC}" type="presOf" srcId="{031C6927-B240-DA41-8B32-9E790A2159B4}" destId="{D5B7853B-0CE7-C045-B857-AED2BF459D57}" srcOrd="0" destOrd="0" presId="urn:microsoft.com/office/officeart/2005/8/layout/chevron2"/>
    <dgm:cxn modelId="{215711B6-D6EF-064E-A2D9-411698964B29}" srcId="{2897D118-E000-E04E-97D4-8698EBE4FE50}" destId="{CA4DC7DA-BBF5-934F-B7D3-37D4E89C14EA}" srcOrd="0" destOrd="0" parTransId="{2894C1B4-BA48-034F-99C7-5B1663377596}" sibTransId="{D2D0432B-4076-7C47-8A5F-7DF3AB6E94BC}"/>
    <dgm:cxn modelId="{474108CA-73D4-014D-8DCF-970B4A51CADC}" srcId="{2897D118-E000-E04E-97D4-8698EBE4FE50}" destId="{6CFF5CE0-B550-8B48-9925-7441C5774C85}" srcOrd="2" destOrd="0" parTransId="{46DC9BE6-7A5D-3A41-9590-4135EA4027F1}" sibTransId="{6746327A-56EF-AA40-AEF1-1AFC2DABEF27}"/>
    <dgm:cxn modelId="{E8F437D1-A04C-2D4F-8E48-8BFB53DEE473}" srcId="{2897D118-E000-E04E-97D4-8698EBE4FE50}" destId="{1178F50A-0EA1-4040-8206-F51FC75772F2}" srcOrd="3" destOrd="0" parTransId="{73C24CB5-8A0A-6646-942F-C9525B477FA4}" sibTransId="{61611F09-11B3-724B-A821-B0D5424B707F}"/>
    <dgm:cxn modelId="{1E2A66D2-871F-604A-8D6A-DD38F28A2D4E}" srcId="{C714F49C-FE13-A54E-8FF7-63393CCC4FD6}" destId="{72203599-8E14-1641-BAAE-B799524BD461}" srcOrd="0" destOrd="0" parTransId="{E2200733-94DE-DB47-8566-74EAAAE62814}" sibTransId="{1B29367F-5A20-1645-8A2D-31BDB627AB6F}"/>
    <dgm:cxn modelId="{BA846EE3-BC16-7741-8B97-6F3AEFFA8C01}" type="presOf" srcId="{C714F49C-FE13-A54E-8FF7-63393CCC4FD6}" destId="{624925CC-C353-6B45-AB75-DB5503048D96}" srcOrd="0" destOrd="0" presId="urn:microsoft.com/office/officeart/2005/8/layout/chevron2"/>
    <dgm:cxn modelId="{57851EF9-14F2-BB4C-BE55-5C3A1EBE0146}" srcId="{6CFF5CE0-B550-8B48-9925-7441C5774C85}" destId="{136132A3-6836-344A-A87B-383A56D8B44D}" srcOrd="0" destOrd="0" parTransId="{EE193298-91C2-9740-9A8E-91D656876BA1}" sibTransId="{6BCB0C9D-7A5B-714A-82F8-51AC91C3AC38}"/>
    <dgm:cxn modelId="{1E9BBCDA-3517-FE4D-879E-D1914D136226}" type="presParOf" srcId="{B2391696-8C3E-654D-91A9-7C72EC8632BD}" destId="{D3444681-FB9F-FC43-96A3-7B22449EB54F}" srcOrd="0" destOrd="0" presId="urn:microsoft.com/office/officeart/2005/8/layout/chevron2"/>
    <dgm:cxn modelId="{1C4CEB69-A7EC-F54E-9AD4-D9F5C74C9C25}" type="presParOf" srcId="{D3444681-FB9F-FC43-96A3-7B22449EB54F}" destId="{F7F157EF-E663-334E-80D4-35657222060A}" srcOrd="0" destOrd="0" presId="urn:microsoft.com/office/officeart/2005/8/layout/chevron2"/>
    <dgm:cxn modelId="{0B0FDBD1-52C5-C645-A5CB-6F51A8BFA03D}" type="presParOf" srcId="{D3444681-FB9F-FC43-96A3-7B22449EB54F}" destId="{D5B7853B-0CE7-C045-B857-AED2BF459D57}" srcOrd="1" destOrd="0" presId="urn:microsoft.com/office/officeart/2005/8/layout/chevron2"/>
    <dgm:cxn modelId="{4E02F80C-9F04-9D48-A74E-EEACFFBEEA51}" type="presParOf" srcId="{B2391696-8C3E-654D-91A9-7C72EC8632BD}" destId="{C9EC8B8A-B464-5246-9D7A-7C51FA470F46}" srcOrd="1" destOrd="0" presId="urn:microsoft.com/office/officeart/2005/8/layout/chevron2"/>
    <dgm:cxn modelId="{705CD36E-0C25-FB4E-A0F8-796563F16C95}" type="presParOf" srcId="{B2391696-8C3E-654D-91A9-7C72EC8632BD}" destId="{B67F9546-5BFA-C446-921E-B529F9C245A3}" srcOrd="2" destOrd="0" presId="urn:microsoft.com/office/officeart/2005/8/layout/chevron2"/>
    <dgm:cxn modelId="{924AC353-7611-834F-A94A-984D2BB5C323}" type="presParOf" srcId="{B67F9546-5BFA-C446-921E-B529F9C245A3}" destId="{624925CC-C353-6B45-AB75-DB5503048D96}" srcOrd="0" destOrd="0" presId="urn:microsoft.com/office/officeart/2005/8/layout/chevron2"/>
    <dgm:cxn modelId="{A8D1CF5F-1C63-EA4A-AF79-706233C53FF6}" type="presParOf" srcId="{B67F9546-5BFA-C446-921E-B529F9C245A3}" destId="{C5FC3733-54F0-CB40-8D32-316B86E8639E}" srcOrd="1" destOrd="0" presId="urn:microsoft.com/office/officeart/2005/8/layout/chevron2"/>
    <dgm:cxn modelId="{3D44E78D-1E37-C648-90A6-040A8388E4B2}" type="presParOf" srcId="{B2391696-8C3E-654D-91A9-7C72EC8632BD}" destId="{AFD51928-01F7-B44D-BEE2-B6CB55C37092}" srcOrd="3" destOrd="0" presId="urn:microsoft.com/office/officeart/2005/8/layout/chevron2"/>
    <dgm:cxn modelId="{BDB2A965-2DE5-C340-A3AD-E56891B0B4A3}" type="presParOf" srcId="{B2391696-8C3E-654D-91A9-7C72EC8632BD}" destId="{1549728E-E45A-744F-BA61-C6F090D75486}" srcOrd="4" destOrd="0" presId="urn:microsoft.com/office/officeart/2005/8/layout/chevron2"/>
    <dgm:cxn modelId="{E743B22F-A1A1-9849-A400-994D9D9EF324}" type="presParOf" srcId="{1549728E-E45A-744F-BA61-C6F090D75486}" destId="{A1A532B7-9DDB-D444-9FA5-9F17BF6CE6A9}" srcOrd="0" destOrd="0" presId="urn:microsoft.com/office/officeart/2005/8/layout/chevron2"/>
    <dgm:cxn modelId="{C5423DE5-8848-FF42-9A99-B840DAEC49FA}" type="presParOf" srcId="{1549728E-E45A-744F-BA61-C6F090D75486}" destId="{44B3E5D0-5626-6345-BAAF-42A4F29A8A1B}" srcOrd="1" destOrd="0" presId="urn:microsoft.com/office/officeart/2005/8/layout/chevron2"/>
    <dgm:cxn modelId="{13377F21-D369-2F41-99E4-19AAE00FBBD9}" type="presParOf" srcId="{B2391696-8C3E-654D-91A9-7C72EC8632BD}" destId="{32B8BBB2-0E56-474B-B421-DADB68543113}" srcOrd="5" destOrd="0" presId="urn:microsoft.com/office/officeart/2005/8/layout/chevron2"/>
    <dgm:cxn modelId="{0977FF5A-D25F-3F4F-BAFA-5F34336E2E6E}" type="presParOf" srcId="{B2391696-8C3E-654D-91A9-7C72EC8632BD}" destId="{14EA4705-FE71-6443-AE24-6E9C252F7154}" srcOrd="6" destOrd="0" presId="urn:microsoft.com/office/officeart/2005/8/layout/chevron2"/>
    <dgm:cxn modelId="{03460194-150F-3B4F-BF01-EEE6BDFA8C0C}" type="presParOf" srcId="{14EA4705-FE71-6443-AE24-6E9C252F7154}" destId="{A63F5B8C-4069-D34D-B7F8-F3C5C9BAD70D}" srcOrd="0" destOrd="0" presId="urn:microsoft.com/office/officeart/2005/8/layout/chevron2"/>
    <dgm:cxn modelId="{CA4EC157-9B8D-A04D-813E-6201DF622E5A}" type="presParOf" srcId="{14EA4705-FE71-6443-AE24-6E9C252F7154}" destId="{E6E9BF23-5297-A240-91A7-2BC151780F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A3F2D-9308-C64F-A72F-924A33B824DF}">
      <dsp:nvSpPr>
        <dsp:cNvPr id="0" name=""/>
        <dsp:cNvSpPr/>
      </dsp:nvSpPr>
      <dsp:spPr>
        <a:xfrm>
          <a:off x="1966912" y="682755"/>
          <a:ext cx="2276475" cy="227647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1AD1-64AA-7641-9244-189B340FCA97}">
      <dsp:nvSpPr>
        <dsp:cNvPr id="0" name=""/>
        <dsp:cNvSpPr/>
      </dsp:nvSpPr>
      <dsp:spPr>
        <a:xfrm>
          <a:off x="2194560" y="910403"/>
          <a:ext cx="1821180" cy="1821180"/>
        </a:xfrm>
        <a:prstGeom prst="pie">
          <a:avLst>
            <a:gd name="adj1" fmla="val 1404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2E042-EF39-0245-876A-250EA9F29D79}">
      <dsp:nvSpPr>
        <dsp:cNvPr id="0" name=""/>
        <dsp:cNvSpPr/>
      </dsp:nvSpPr>
      <dsp:spPr>
        <a:xfrm>
          <a:off x="0" y="2591541"/>
          <a:ext cx="3870754" cy="1365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1. Overview</a:t>
          </a:r>
        </a:p>
      </dsp:txBody>
      <dsp:txXfrm>
        <a:off x="0" y="2591541"/>
        <a:ext cx="3870754" cy="1365885"/>
      </dsp:txXfrm>
    </dsp:sp>
    <dsp:sp modelId="{229D8BE4-CE11-5A4A-A000-F39F246049F4}">
      <dsp:nvSpPr>
        <dsp:cNvPr id="0" name=""/>
        <dsp:cNvSpPr/>
      </dsp:nvSpPr>
      <dsp:spPr>
        <a:xfrm>
          <a:off x="4243387" y="882393"/>
          <a:ext cx="2276475" cy="227647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A75C2-4D0D-3048-81A5-F76AAB53CB8C}">
      <dsp:nvSpPr>
        <dsp:cNvPr id="0" name=""/>
        <dsp:cNvSpPr/>
      </dsp:nvSpPr>
      <dsp:spPr>
        <a:xfrm>
          <a:off x="4471035" y="1110041"/>
          <a:ext cx="1821180" cy="1821180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7BE5F-C3E2-C943-931D-2135139886D7}">
      <dsp:nvSpPr>
        <dsp:cNvPr id="0" name=""/>
        <dsp:cNvSpPr/>
      </dsp:nvSpPr>
      <dsp:spPr>
        <a:xfrm>
          <a:off x="3048005" y="4012177"/>
          <a:ext cx="3072203" cy="1365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2. Industry </a:t>
          </a:r>
        </a:p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Background</a:t>
          </a:r>
        </a:p>
      </dsp:txBody>
      <dsp:txXfrm>
        <a:off x="3048005" y="4012177"/>
        <a:ext cx="3072203" cy="1365885"/>
      </dsp:txXfrm>
    </dsp:sp>
    <dsp:sp modelId="{80DC1A56-4B0A-0C42-90E0-4EF0BBE892CD}">
      <dsp:nvSpPr>
        <dsp:cNvPr id="0" name=""/>
        <dsp:cNvSpPr/>
      </dsp:nvSpPr>
      <dsp:spPr>
        <a:xfrm>
          <a:off x="6519862" y="896488"/>
          <a:ext cx="2276475" cy="227647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87244-F230-D24C-ACBF-413461CDB27E}">
      <dsp:nvSpPr>
        <dsp:cNvPr id="0" name=""/>
        <dsp:cNvSpPr/>
      </dsp:nvSpPr>
      <dsp:spPr>
        <a:xfrm>
          <a:off x="6747510" y="1124135"/>
          <a:ext cx="1821180" cy="1821180"/>
        </a:xfrm>
        <a:prstGeom prst="pie">
          <a:avLst>
            <a:gd name="adj1" fmla="val 972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2F1DE-2651-3E43-86FD-5E400055D41A}">
      <dsp:nvSpPr>
        <dsp:cNvPr id="0" name=""/>
        <dsp:cNvSpPr/>
      </dsp:nvSpPr>
      <dsp:spPr>
        <a:xfrm>
          <a:off x="5562607" y="5536165"/>
          <a:ext cx="3015823" cy="1365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3. Goals and objectives</a:t>
          </a:r>
        </a:p>
      </dsp:txBody>
      <dsp:txXfrm>
        <a:off x="5562607" y="5536165"/>
        <a:ext cx="3015823" cy="1365885"/>
      </dsp:txXfrm>
    </dsp:sp>
    <dsp:sp modelId="{ED37A5ED-20D2-B349-A830-0A9745CEF394}">
      <dsp:nvSpPr>
        <dsp:cNvPr id="0" name=""/>
        <dsp:cNvSpPr/>
      </dsp:nvSpPr>
      <dsp:spPr>
        <a:xfrm>
          <a:off x="8796337" y="953247"/>
          <a:ext cx="2276475" cy="227647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C2B40-7732-FF47-89D2-30E7AEC38025}">
      <dsp:nvSpPr>
        <dsp:cNvPr id="0" name=""/>
        <dsp:cNvSpPr/>
      </dsp:nvSpPr>
      <dsp:spPr>
        <a:xfrm>
          <a:off x="9023985" y="1180894"/>
          <a:ext cx="1821180" cy="1821180"/>
        </a:xfrm>
        <a:prstGeom prst="pie">
          <a:avLst>
            <a:gd name="adj1" fmla="val 756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0FB56-E01B-4243-B731-7D095B4D8CE7}">
      <dsp:nvSpPr>
        <dsp:cNvPr id="0" name=""/>
        <dsp:cNvSpPr/>
      </dsp:nvSpPr>
      <dsp:spPr>
        <a:xfrm>
          <a:off x="7924803" y="4240747"/>
          <a:ext cx="2788788" cy="1365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4. Key Challenges</a:t>
          </a:r>
        </a:p>
      </dsp:txBody>
      <dsp:txXfrm>
        <a:off x="7924803" y="4240747"/>
        <a:ext cx="2788788" cy="1365885"/>
      </dsp:txXfrm>
    </dsp:sp>
    <dsp:sp modelId="{B1BC999B-69F3-0F43-98F4-D2539CA69774}">
      <dsp:nvSpPr>
        <dsp:cNvPr id="0" name=""/>
        <dsp:cNvSpPr/>
      </dsp:nvSpPr>
      <dsp:spPr>
        <a:xfrm>
          <a:off x="11072812" y="839300"/>
          <a:ext cx="2276475" cy="227647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C55CA-3231-B944-854C-353D772E81BE}">
      <dsp:nvSpPr>
        <dsp:cNvPr id="0" name=""/>
        <dsp:cNvSpPr/>
      </dsp:nvSpPr>
      <dsp:spPr>
        <a:xfrm>
          <a:off x="11300460" y="1066947"/>
          <a:ext cx="1821180" cy="182118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AD7A2-7CB8-1444-8F50-08D636E240E4}">
      <dsp:nvSpPr>
        <dsp:cNvPr id="0" name=""/>
        <dsp:cNvSpPr/>
      </dsp:nvSpPr>
      <dsp:spPr>
        <a:xfrm>
          <a:off x="9960109" y="3097716"/>
          <a:ext cx="3244575" cy="1365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5. Solution and dashboard</a:t>
          </a:r>
        </a:p>
      </dsp:txBody>
      <dsp:txXfrm>
        <a:off x="9960109" y="3097716"/>
        <a:ext cx="3244575" cy="1365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2ACFF-6AD5-1148-8A43-0A605D047936}">
      <dsp:nvSpPr>
        <dsp:cNvPr id="0" name=""/>
        <dsp:cNvSpPr/>
      </dsp:nvSpPr>
      <dsp:spPr>
        <a:xfrm>
          <a:off x="54827" y="0"/>
          <a:ext cx="11320344" cy="707521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34AA3-B7DA-C546-8106-A7128B12E902}">
      <dsp:nvSpPr>
        <dsp:cNvPr id="0" name=""/>
        <dsp:cNvSpPr/>
      </dsp:nvSpPr>
      <dsp:spPr>
        <a:xfrm>
          <a:off x="1169881" y="5261129"/>
          <a:ext cx="260367" cy="260367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BA3D95-CBE5-6A43-906C-DCB9D7894A6D}">
      <dsp:nvSpPr>
        <dsp:cNvPr id="0" name=""/>
        <dsp:cNvSpPr/>
      </dsp:nvSpPr>
      <dsp:spPr>
        <a:xfrm>
          <a:off x="1300065" y="5391313"/>
          <a:ext cx="1935778" cy="1683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64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Map current packaging and spot inefficiencies</a:t>
          </a:r>
        </a:p>
      </dsp:txBody>
      <dsp:txXfrm>
        <a:off x="1300065" y="5391313"/>
        <a:ext cx="1935778" cy="1683901"/>
      </dsp:txXfrm>
    </dsp:sp>
    <dsp:sp modelId="{AE487DBC-0A44-094C-8D42-159BD374856F}">
      <dsp:nvSpPr>
        <dsp:cNvPr id="0" name=""/>
        <dsp:cNvSpPr/>
      </dsp:nvSpPr>
      <dsp:spPr>
        <a:xfrm>
          <a:off x="3009437" y="3615434"/>
          <a:ext cx="452813" cy="452813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2F394-B357-E341-A17C-7566C6D79B1F}">
      <dsp:nvSpPr>
        <dsp:cNvPr id="0" name=""/>
        <dsp:cNvSpPr/>
      </dsp:nvSpPr>
      <dsp:spPr>
        <a:xfrm>
          <a:off x="3235844" y="3841841"/>
          <a:ext cx="2377272" cy="3233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37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Reduce cost and environmental impact</a:t>
          </a:r>
        </a:p>
      </dsp:txBody>
      <dsp:txXfrm>
        <a:off x="3235844" y="3841841"/>
        <a:ext cx="2377272" cy="3233373"/>
      </dsp:txXfrm>
    </dsp:sp>
    <dsp:sp modelId="{5FAC4AA2-F285-634E-8F24-7B2D07FBE49B}">
      <dsp:nvSpPr>
        <dsp:cNvPr id="0" name=""/>
        <dsp:cNvSpPr/>
      </dsp:nvSpPr>
      <dsp:spPr>
        <a:xfrm>
          <a:off x="5358409" y="2402743"/>
          <a:ext cx="599978" cy="599978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6789B-27EE-744D-BDB7-C106F8869CB9}">
      <dsp:nvSpPr>
        <dsp:cNvPr id="0" name=""/>
        <dsp:cNvSpPr/>
      </dsp:nvSpPr>
      <dsp:spPr>
        <a:xfrm>
          <a:off x="5658398" y="2702732"/>
          <a:ext cx="2377272" cy="4372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916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Align with ESG and regulations</a:t>
          </a:r>
        </a:p>
      </dsp:txBody>
      <dsp:txXfrm>
        <a:off x="5658398" y="2702732"/>
        <a:ext cx="2377272" cy="4372482"/>
      </dsp:txXfrm>
    </dsp:sp>
    <dsp:sp modelId="{D2F15D2B-6735-A945-92DC-4A1C1D9FAD70}">
      <dsp:nvSpPr>
        <dsp:cNvPr id="0" name=""/>
        <dsp:cNvSpPr/>
      </dsp:nvSpPr>
      <dsp:spPr>
        <a:xfrm>
          <a:off x="7916806" y="1600413"/>
          <a:ext cx="803744" cy="803744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7FFE2-9B4E-0641-85C2-9C321A2663C0}">
      <dsp:nvSpPr>
        <dsp:cNvPr id="0" name=""/>
        <dsp:cNvSpPr/>
      </dsp:nvSpPr>
      <dsp:spPr>
        <a:xfrm>
          <a:off x="8318679" y="2002285"/>
          <a:ext cx="2377272" cy="5072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5888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Support supplier accountability</a:t>
          </a:r>
        </a:p>
      </dsp:txBody>
      <dsp:txXfrm>
        <a:off x="8318679" y="2002285"/>
        <a:ext cx="2377272" cy="50729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157EF-E663-334E-80D4-35657222060A}">
      <dsp:nvSpPr>
        <dsp:cNvPr id="0" name=""/>
        <dsp:cNvSpPr/>
      </dsp:nvSpPr>
      <dsp:spPr>
        <a:xfrm rot="5400000">
          <a:off x="-247279" y="250927"/>
          <a:ext cx="1648531" cy="1153972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-</a:t>
          </a:r>
        </a:p>
      </dsp:txBody>
      <dsp:txXfrm rot="-5400000">
        <a:off x="1" y="580633"/>
        <a:ext cx="1153972" cy="494559"/>
      </dsp:txXfrm>
    </dsp:sp>
    <dsp:sp modelId="{D5B7853B-0CE7-C045-B857-AED2BF459D57}">
      <dsp:nvSpPr>
        <dsp:cNvPr id="0" name=""/>
        <dsp:cNvSpPr/>
      </dsp:nvSpPr>
      <dsp:spPr>
        <a:xfrm rot="5400000">
          <a:off x="5426013" y="-4268392"/>
          <a:ext cx="1071545" cy="96156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/>
            <a:t>Over-use of non-recyclables like plastic</a:t>
          </a:r>
        </a:p>
      </dsp:txBody>
      <dsp:txXfrm rot="-5400000">
        <a:off x="1153973" y="55957"/>
        <a:ext cx="9563318" cy="966927"/>
      </dsp:txXfrm>
    </dsp:sp>
    <dsp:sp modelId="{624925CC-C353-6B45-AB75-DB5503048D96}">
      <dsp:nvSpPr>
        <dsp:cNvPr id="0" name=""/>
        <dsp:cNvSpPr/>
      </dsp:nvSpPr>
      <dsp:spPr>
        <a:xfrm rot="5400000">
          <a:off x="-247279" y="1756385"/>
          <a:ext cx="1648531" cy="1153972"/>
        </a:xfrm>
        <a:prstGeom prst="chevron">
          <a:avLst/>
        </a:prstGeom>
        <a:gradFill rotWithShape="0">
          <a:gsLst>
            <a:gs pos="0">
              <a:schemeClr val="accent4">
                <a:hueOff val="-303945"/>
                <a:satOff val="-1535"/>
                <a:lumOff val="-2157"/>
                <a:alphaOff val="0"/>
                <a:tint val="96000"/>
                <a:lumMod val="100000"/>
              </a:schemeClr>
            </a:gs>
            <a:gs pos="78000">
              <a:schemeClr val="accent4">
                <a:hueOff val="-303945"/>
                <a:satOff val="-1535"/>
                <a:lumOff val="-215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-</a:t>
          </a:r>
        </a:p>
      </dsp:txBody>
      <dsp:txXfrm rot="-5400000">
        <a:off x="1" y="2086091"/>
        <a:ext cx="1153972" cy="494559"/>
      </dsp:txXfrm>
    </dsp:sp>
    <dsp:sp modelId="{C5FC3733-54F0-CB40-8D32-316B86E8639E}">
      <dsp:nvSpPr>
        <dsp:cNvPr id="0" name=""/>
        <dsp:cNvSpPr/>
      </dsp:nvSpPr>
      <dsp:spPr>
        <a:xfrm rot="5400000">
          <a:off x="5426013" y="-2762935"/>
          <a:ext cx="1071545" cy="96156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-303945"/>
              <a:satOff val="-1535"/>
              <a:lumOff val="-215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/>
            <a:t>60% of the packaging cost tied to 10 products</a:t>
          </a:r>
        </a:p>
      </dsp:txBody>
      <dsp:txXfrm rot="-5400000">
        <a:off x="1153973" y="1561414"/>
        <a:ext cx="9563318" cy="966927"/>
      </dsp:txXfrm>
    </dsp:sp>
    <dsp:sp modelId="{A1A532B7-9DDB-D444-9FA5-9F17BF6CE6A9}">
      <dsp:nvSpPr>
        <dsp:cNvPr id="0" name=""/>
        <dsp:cNvSpPr/>
      </dsp:nvSpPr>
      <dsp:spPr>
        <a:xfrm rot="5400000">
          <a:off x="-247279" y="3261842"/>
          <a:ext cx="1648531" cy="1153972"/>
        </a:xfrm>
        <a:prstGeom prst="chevron">
          <a:avLst/>
        </a:prstGeom>
        <a:gradFill rotWithShape="0">
          <a:gsLst>
            <a:gs pos="0">
              <a:schemeClr val="accent4">
                <a:hueOff val="-607889"/>
                <a:satOff val="-3070"/>
                <a:lumOff val="-4313"/>
                <a:alphaOff val="0"/>
                <a:tint val="96000"/>
                <a:lumMod val="100000"/>
              </a:schemeClr>
            </a:gs>
            <a:gs pos="78000">
              <a:schemeClr val="accent4">
                <a:hueOff val="-607889"/>
                <a:satOff val="-3070"/>
                <a:lumOff val="-431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-</a:t>
          </a:r>
        </a:p>
      </dsp:txBody>
      <dsp:txXfrm rot="-5400000">
        <a:off x="1" y="3591548"/>
        <a:ext cx="1153972" cy="494559"/>
      </dsp:txXfrm>
    </dsp:sp>
    <dsp:sp modelId="{44B3E5D0-5626-6345-BAAF-42A4F29A8A1B}">
      <dsp:nvSpPr>
        <dsp:cNvPr id="0" name=""/>
        <dsp:cNvSpPr/>
      </dsp:nvSpPr>
      <dsp:spPr>
        <a:xfrm rot="5400000">
          <a:off x="5426013" y="-1257478"/>
          <a:ext cx="1071545" cy="96156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-607889"/>
              <a:satOff val="-3070"/>
              <a:lumOff val="-431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/>
            <a:t>Supplier ESG data unreliable</a:t>
          </a:r>
        </a:p>
      </dsp:txBody>
      <dsp:txXfrm rot="-5400000">
        <a:off x="1153973" y="3066871"/>
        <a:ext cx="9563318" cy="966927"/>
      </dsp:txXfrm>
    </dsp:sp>
    <dsp:sp modelId="{A63F5B8C-4069-D34D-B7F8-F3C5C9BAD70D}">
      <dsp:nvSpPr>
        <dsp:cNvPr id="0" name=""/>
        <dsp:cNvSpPr/>
      </dsp:nvSpPr>
      <dsp:spPr>
        <a:xfrm rot="5400000">
          <a:off x="-247279" y="4767299"/>
          <a:ext cx="1648531" cy="1153972"/>
        </a:xfrm>
        <a:prstGeom prst="chevron">
          <a:avLst/>
        </a:prstGeom>
        <a:gradFill rotWithShape="0">
          <a:gsLst>
            <a:gs pos="0">
              <a:schemeClr val="accent4">
                <a:hueOff val="-911834"/>
                <a:satOff val="-4605"/>
                <a:lumOff val="-6470"/>
                <a:alphaOff val="0"/>
                <a:tint val="96000"/>
                <a:lumMod val="100000"/>
              </a:schemeClr>
            </a:gs>
            <a:gs pos="78000">
              <a:schemeClr val="accent4">
                <a:hueOff val="-911834"/>
                <a:satOff val="-4605"/>
                <a:lumOff val="-647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-</a:t>
          </a:r>
        </a:p>
      </dsp:txBody>
      <dsp:txXfrm rot="-5400000">
        <a:off x="1" y="5097005"/>
        <a:ext cx="1153972" cy="494559"/>
      </dsp:txXfrm>
    </dsp:sp>
    <dsp:sp modelId="{E6E9BF23-5297-A240-91A7-2BC151780FAD}">
      <dsp:nvSpPr>
        <dsp:cNvPr id="0" name=""/>
        <dsp:cNvSpPr/>
      </dsp:nvSpPr>
      <dsp:spPr>
        <a:xfrm rot="5400000">
          <a:off x="5426013" y="247978"/>
          <a:ext cx="1071545" cy="96156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hueOff val="-911834"/>
              <a:satOff val="-4605"/>
              <a:lumOff val="-647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/>
            <a:t>Fragmented, manual process</a:t>
          </a:r>
        </a:p>
      </dsp:txBody>
      <dsp:txXfrm rot="-5400000">
        <a:off x="1153973" y="4572328"/>
        <a:ext cx="9563318" cy="966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668D0-769A-4D43-94D8-434C9C8E39E2}" type="datetimeFigureOut"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B643-EFD4-41F7-90E7-ECF3CB867E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70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350AC-A407-40DB-B209-64B5E66DEF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5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1260E-5492-46AE-8198-062CD075768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95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slide represents the strategic roadmap of </a:t>
            </a:r>
            <a:r>
              <a:rPr lang="en-US" sz="1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EcoPack’s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mission to build a </a:t>
            </a:r>
            <a:r>
              <a:rPr lang="en-US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smart, sustainable packaging system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IN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start at the foundational level by helping companies </a:t>
            </a:r>
            <a:r>
              <a:rPr lang="en-US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map their current packaging materials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inefficiencies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—like overuse of plastic, non-recyclable components, or misaligned packaging volumes.</a:t>
            </a:r>
            <a:endParaRPr lang="en-IN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next step is to </a:t>
            </a:r>
            <a:r>
              <a:rPr lang="en-US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reduce costs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lower environmental impact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by using data and AI to recommend smarter alternatives. This step directly supports companies looking to increase efficiency while contributing to sustainability goals.</a:t>
            </a:r>
            <a:endParaRPr lang="en-IN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businesses adopt better practices, </a:t>
            </a:r>
            <a:r>
              <a:rPr lang="en-US" sz="1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EcoPack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supports them in </a:t>
            </a:r>
            <a:r>
              <a:rPr lang="en-US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aligning with ESG standards and packaging regulations-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which are becoming stricter globally. Staying ahead of these ensures they avoid penalties and maintain consumer trust.</a:t>
            </a:r>
            <a:endParaRPr lang="en-IN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Finally, </a:t>
            </a:r>
            <a:r>
              <a:rPr lang="en-US" sz="18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EcoPack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promotes </a:t>
            </a:r>
            <a:r>
              <a:rPr lang="en-US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supplier accountability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By giving brands better visibility into the materials and practices used across their supply chain, companies can ensure all partners are contributing to shared sustainability goals.</a:t>
            </a:r>
            <a:endParaRPr lang="en-IN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roadmap isn’t just a set of goals-it’s a strategic progression that helps companies </a:t>
            </a:r>
            <a:r>
              <a:rPr lang="en-US" sz="1800" b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 packaging from a risk into a competitive advantage</a:t>
            </a:r>
            <a:r>
              <a:rPr lang="en-US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1260E-5492-46AE-8198-062CD075768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40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Welcome to the EcoPack Sustainable Packaging Dashboard. This section shows key performance indicators that summarize our current packaging footprint. The average packaging cost per product is around $128, and our average carbon footprint per product is just under 2.6 kilograms. We’re also tracking total emissions across the dataset at 992 kilograms.</a:t>
            </a:r>
            <a:br>
              <a:rPr lang="en-US"/>
            </a:br>
            <a:r>
              <a:rPr lang="en-US"/>
              <a:t>Filters allow us to analyze trends by material type and EPR compliance score, helping teams drill into performance by focus area.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7B643-EFD4-41F7-90E7-ECF3CB867E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9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Here, we see the top five products ranked by packaging cost. Product P10 stands out as the most expensive to package, highlighting an opportunity for redesign or material change.</a:t>
            </a:r>
            <a:br>
              <a:rPr lang="en-US"/>
            </a:br>
            <a:r>
              <a:rPr lang="en-US"/>
              <a:t>On the right, the EPR compliance chart shows that PET and HDPE are the most regulation-friendly materials, while LDPE falls behind.</a:t>
            </a:r>
            <a:br>
              <a:rPr lang="en-US"/>
            </a:br>
            <a:r>
              <a:rPr lang="en-US"/>
              <a:t>Moving forward, we should prioritize packaging materials with higher compliance scores and target high-cost products for optimization.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7B643-EFD4-41F7-90E7-ECF3CB867E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2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chart shows that plastic usage remains steady over time, with no significant reduction. Recyclability is consistently at zero, which signals heavy reliance on non-recyclable plastic.</a:t>
            </a:r>
            <a:br>
              <a:rPr lang="en-US"/>
            </a:br>
            <a:r>
              <a:rPr lang="en-US"/>
              <a:t>We recommend targeting a 20% reduction in plastic usage, starting with low-volume product lines, while piloting recyclable or compostable options with key suppliers.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7B643-EFD4-41F7-90E7-ECF3CB867E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01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Finally, our supplier ranking reveals that </a:t>
            </a:r>
            <a:r>
              <a:rPr lang="en-US" err="1"/>
              <a:t>ClearCycle</a:t>
            </a:r>
            <a:r>
              <a:rPr lang="en-US"/>
              <a:t> and </a:t>
            </a:r>
            <a:r>
              <a:rPr lang="en-US" err="1"/>
              <a:t>GreenPlast</a:t>
            </a:r>
            <a:r>
              <a:rPr lang="en-US"/>
              <a:t> lead in ESG performance. These partners should be prioritized in future sourcing strategies.</a:t>
            </a:r>
            <a:br>
              <a:rPr lang="en-US"/>
            </a:br>
            <a:r>
              <a:rPr lang="en-US"/>
              <a:t>However, we also note that recyclable materials currently produce the highest emissions—suggesting the need to rethink materials that look good on paper but perform poorly in practice.</a:t>
            </a:r>
            <a:br>
              <a:rPr lang="en-US"/>
            </a:br>
            <a:r>
              <a:rPr lang="en-US"/>
              <a:t>We can further reduce emissions by shifting toward compostables and pressuring suppliers to improve their recyclable offerings.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7B643-EFD4-41F7-90E7-ECF3CB867E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1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0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0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2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7822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13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2623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46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5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0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7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4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3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9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4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6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3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7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7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hyperlink" Target="https://www.progressive-charlestown.com/2024/12/eco-friendly-fibers-may-pose-greater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hyperlink" Target="https://jayce-o.blogspot.com/2014/06/save-our-environment-with-these-22-eco.html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52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3.svg"/><Relationship Id="rId7" Type="http://schemas.openxmlformats.org/officeDocument/2006/relationships/image" Target="../media/image6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3.svg"/><Relationship Id="rId7" Type="http://schemas.openxmlformats.org/officeDocument/2006/relationships/image" Target="../media/image6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sv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svg"/><Relationship Id="rId10" Type="http://schemas.openxmlformats.org/officeDocument/2006/relationships/image" Target="../media/image74.sv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snemann2/7825968422/in/photolist-cVy8L3-F5tuED-TSvDYu-3Ko1Ex-YL543f-2i3Apc3-UWJKN9-2cZ4MW4-2iCRun8-WfcVG3-gtxdc-5YJ241-28rDTzF-Vgarjs-bshtGp-2isXrAK-wi7Q5c-aH6pnP-2ixska8-JBUH9y-4Pn8CX-7nPmTp-JfuuUf-HvnVEi-JVRS7H-2gWSQtH-6CEppW-5zQHdK-29CkoKn-FSy3pY-5YDMei-5YJRLJ-BMfHRq-5YJ2yW-eohM7m-24knxTh-5YEB9p-5YDNBZ-5YED3p-5YJR2j-5YJ4Qb-5ciUtu-5YEEbP-5YJ36d-5YJ4df-oQN4W-NrW4AD-MMmtAn-nLfAYw-fuKWmf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7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microsoft.com/office/2007/relationships/diagramDrawing" Target="../diagrams/drawing2.xml"/><Relationship Id="rId5" Type="http://schemas.openxmlformats.org/officeDocument/2006/relationships/image" Target="../media/image29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8.svg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2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34.svg"/><Relationship Id="rId10" Type="http://schemas.microsoft.com/office/2007/relationships/diagramDrawing" Target="../diagrams/drawing3.xml"/><Relationship Id="rId4" Type="http://schemas.openxmlformats.org/officeDocument/2006/relationships/image" Target="../media/image33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E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18561" y="8618539"/>
            <a:ext cx="2378161" cy="2246055"/>
          </a:xfrm>
          <a:prstGeom prst="rect">
            <a:avLst/>
          </a:prstGeom>
          <a:solidFill>
            <a:srgbClr val="263627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310724" y="-345396"/>
            <a:ext cx="4094170" cy="4094170"/>
          </a:xfrm>
          <a:custGeom>
            <a:avLst/>
            <a:gdLst/>
            <a:ahLst/>
            <a:cxnLst/>
            <a:rect l="l" t="t" r="r" b="b"/>
            <a:pathLst>
              <a:path w="4094170" h="4094170">
                <a:moveTo>
                  <a:pt x="0" y="0"/>
                </a:moveTo>
                <a:lnTo>
                  <a:pt x="4094170" y="0"/>
                </a:lnTo>
                <a:lnTo>
                  <a:pt x="4094170" y="4094170"/>
                </a:lnTo>
                <a:lnTo>
                  <a:pt x="0" y="4094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10606" y="1028700"/>
            <a:ext cx="7297035" cy="8229600"/>
            <a:chOff x="0" y="0"/>
            <a:chExt cx="5630428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30428" cy="6350000"/>
            </a:xfrm>
            <a:custGeom>
              <a:avLst/>
              <a:gdLst/>
              <a:ahLst/>
              <a:cxnLst/>
              <a:rect l="l" t="t" r="r" b="b"/>
              <a:pathLst>
                <a:path w="5630428" h="6350000">
                  <a:moveTo>
                    <a:pt x="5630428" y="1169060"/>
                  </a:moveTo>
                  <a:cubicBezTo>
                    <a:pt x="5630428" y="3034449"/>
                    <a:pt x="5630428" y="4484599"/>
                    <a:pt x="5630428" y="6350000"/>
                  </a:cubicBezTo>
                  <a:lnTo>
                    <a:pt x="0" y="6350000"/>
                  </a:lnTo>
                  <a:lnTo>
                    <a:pt x="0" y="1533195"/>
                  </a:lnTo>
                  <a:cubicBezTo>
                    <a:pt x="0" y="1022134"/>
                    <a:pt x="0" y="511061"/>
                    <a:pt x="0" y="0"/>
                  </a:cubicBezTo>
                  <a:lnTo>
                    <a:pt x="2381240" y="0"/>
                  </a:lnTo>
                  <a:cubicBezTo>
                    <a:pt x="3464303" y="389687"/>
                    <a:pt x="4547365" y="779374"/>
                    <a:pt x="5630428" y="116906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3800" y="2082689"/>
            <a:ext cx="8072069" cy="3716666"/>
            <a:chOff x="0" y="0"/>
            <a:chExt cx="10762759" cy="5154049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762759" cy="196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519"/>
                </a:lnSpc>
              </a:pPr>
              <a:r>
                <a:rPr lang="en-US" sz="9600" b="1" spc="-48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EcoPack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8343" y="1708479"/>
              <a:ext cx="10706071" cy="34455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Data-Driven Sustainable Packaging Optimization</a:t>
              </a:r>
            </a:p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endParaRPr lang="en-US" sz="3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lvl="0" indent="0"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Presented by </a:t>
              </a:r>
              <a:r>
                <a:rPr lang="en-US" sz="350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BizNerds</a:t>
              </a:r>
              <a:endParaRPr lang="en-US" sz="35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71436" y="8812409"/>
            <a:ext cx="4104370" cy="4104370"/>
          </a:xfrm>
          <a:custGeom>
            <a:avLst/>
            <a:gdLst/>
            <a:ahLst/>
            <a:cxnLst/>
            <a:rect l="l" t="t" r="r" b="b"/>
            <a:pathLst>
              <a:path w="4104370" h="4104370">
                <a:moveTo>
                  <a:pt x="0" y="0"/>
                </a:moveTo>
                <a:lnTo>
                  <a:pt x="4104370" y="0"/>
                </a:lnTo>
                <a:lnTo>
                  <a:pt x="4104370" y="4104369"/>
                </a:lnTo>
                <a:lnTo>
                  <a:pt x="0" y="4104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-1783566" y="6713852"/>
            <a:ext cx="3809374" cy="3809374"/>
          </a:xfrm>
          <a:custGeom>
            <a:avLst/>
            <a:gdLst/>
            <a:ahLst/>
            <a:cxnLst/>
            <a:rect l="l" t="t" r="r" b="b"/>
            <a:pathLst>
              <a:path w="3809374" h="3809374">
                <a:moveTo>
                  <a:pt x="0" y="0"/>
                </a:moveTo>
                <a:lnTo>
                  <a:pt x="3809374" y="0"/>
                </a:lnTo>
                <a:lnTo>
                  <a:pt x="3809374" y="3809374"/>
                </a:lnTo>
                <a:lnTo>
                  <a:pt x="0" y="3809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hand holding a brown bag&#10;&#10;AI-generated content may be incorrect.">
            <a:extLst>
              <a:ext uri="{FF2B5EF4-FFF2-40B4-BE49-F238E27FC236}">
                <a16:creationId xmlns:a16="http://schemas.microsoft.com/office/drawing/2014/main" id="{E8027150-4998-DBC9-4FEC-D3AF23EA4F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896600" y="3154292"/>
            <a:ext cx="5921781" cy="5290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B1045C-3AB7-0278-5AFC-4DE30FAF7F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192" b="73726" l="9706" r="324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863" r="64706" b="18082"/>
          <a:stretch>
            <a:fillRect/>
          </a:stretch>
        </p:blipFill>
        <p:spPr>
          <a:xfrm>
            <a:off x="15746468" y="6083842"/>
            <a:ext cx="2209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3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093522-180D-6783-2E71-152B5DCCC6B9}"/>
              </a:ext>
            </a:extLst>
          </p:cNvPr>
          <p:cNvSpPr txBox="1"/>
          <p:nvPr/>
        </p:nvSpPr>
        <p:spPr>
          <a:xfrm>
            <a:off x="1676400" y="3009900"/>
            <a:ext cx="131064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🎯 Insights:</a:t>
            </a:r>
          </a:p>
          <a:p>
            <a:r>
              <a:rPr lang="en-US" sz="2800" b="1"/>
              <a:t>Avg. Packaging Cost per Product:</a:t>
            </a:r>
            <a:r>
              <a:rPr lang="en-US" sz="2800"/>
              <a:t> $128.57 indicates a moderate spend per SKU.</a:t>
            </a:r>
          </a:p>
          <a:p>
            <a:r>
              <a:rPr lang="en-US" sz="2800" b="1"/>
              <a:t>Average Carbon Footprint:</a:t>
            </a:r>
            <a:r>
              <a:rPr lang="en-US" sz="2800"/>
              <a:t> 2.597 kg shows room for sustainability improvement.</a:t>
            </a:r>
          </a:p>
          <a:p>
            <a:r>
              <a:rPr lang="en-US" sz="2800" b="1"/>
              <a:t>Total CO₂ Emissions:</a:t>
            </a:r>
            <a:r>
              <a:rPr lang="en-US" sz="2800"/>
              <a:t> 992.1 kg reflects the current material footprint.</a:t>
            </a:r>
          </a:p>
          <a:p>
            <a:r>
              <a:rPr lang="en-US" sz="2800" b="1"/>
              <a:t>Filters applied:</a:t>
            </a:r>
            <a:r>
              <a:rPr lang="en-US" sz="2800"/>
              <a:t> Focus is on </a:t>
            </a:r>
            <a:r>
              <a:rPr lang="en-US" sz="2800" b="1"/>
              <a:t>Recyclable</a:t>
            </a:r>
            <a:r>
              <a:rPr lang="en-US" sz="2800"/>
              <a:t> materials with </a:t>
            </a:r>
            <a:r>
              <a:rPr lang="en-US" sz="2800" err="1"/>
              <a:t>EPR_Flag</a:t>
            </a:r>
            <a:r>
              <a:rPr lang="en-US" sz="2800"/>
              <a:t> between 54–78.</a:t>
            </a:r>
          </a:p>
          <a:p>
            <a:endParaRPr lang="en-US" sz="2800" b="1"/>
          </a:p>
          <a:p>
            <a:r>
              <a:rPr lang="en-US" sz="2800" b="1"/>
              <a:t>✅ Recommendations:</a:t>
            </a:r>
          </a:p>
          <a:p>
            <a:r>
              <a:rPr lang="en-US" sz="2800"/>
              <a:t>Identify high-emission recyclable materials contributing to carbon totals.</a:t>
            </a:r>
          </a:p>
          <a:p>
            <a:r>
              <a:rPr lang="en-US" sz="2800"/>
              <a:t>Benchmark packaging cost per product against industry standards — aim for a 10% reduction.</a:t>
            </a:r>
          </a:p>
          <a:p>
            <a:r>
              <a:rPr lang="en-US" sz="2800"/>
              <a:t>Prioritize products with both high cost and high footprint for redesign or material switch.</a:t>
            </a:r>
          </a:p>
          <a:p>
            <a:r>
              <a:rPr lang="en-US" sz="2800"/>
              <a:t>Continuously use </a:t>
            </a:r>
            <a:r>
              <a:rPr lang="en-US" sz="2800" err="1"/>
              <a:t>EPR_Flag</a:t>
            </a:r>
            <a:r>
              <a:rPr lang="en-US" sz="2800"/>
              <a:t> filter to assess packaging compliance risks.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7B7EA-5C6A-D006-307A-666AD877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50" t="16834" b="68091"/>
          <a:stretch>
            <a:fillRect/>
          </a:stretch>
        </p:blipFill>
        <p:spPr>
          <a:xfrm>
            <a:off x="1821180" y="952500"/>
            <a:ext cx="1464564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13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35F620E3-D479-3E11-3440-FCEB35D97998}"/>
              </a:ext>
            </a:extLst>
          </p:cNvPr>
          <p:cNvSpPr/>
          <p:nvPr/>
        </p:nvSpPr>
        <p:spPr>
          <a:xfrm rot="9816764">
            <a:off x="13996278" y="3060277"/>
            <a:ext cx="2404853" cy="3413518"/>
          </a:xfrm>
          <a:custGeom>
            <a:avLst/>
            <a:gdLst/>
            <a:ahLst/>
            <a:cxnLst/>
            <a:rect l="l" t="t" r="r" b="b"/>
            <a:pathLst>
              <a:path w="2296391" h="2950970">
                <a:moveTo>
                  <a:pt x="0" y="0"/>
                </a:moveTo>
                <a:lnTo>
                  <a:pt x="2296391" y="0"/>
                </a:lnTo>
                <a:lnTo>
                  <a:pt x="2296391" y="2950970"/>
                </a:lnTo>
                <a:lnTo>
                  <a:pt x="0" y="295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B68018E-9893-4DA7-79F9-0742EA661F10}"/>
              </a:ext>
            </a:extLst>
          </p:cNvPr>
          <p:cNvSpPr/>
          <p:nvPr/>
        </p:nvSpPr>
        <p:spPr>
          <a:xfrm rot="1019286">
            <a:off x="91771" y="4432383"/>
            <a:ext cx="1884868" cy="2474515"/>
          </a:xfrm>
          <a:custGeom>
            <a:avLst/>
            <a:gdLst/>
            <a:ahLst/>
            <a:cxnLst/>
            <a:rect l="l" t="t" r="r" b="b"/>
            <a:pathLst>
              <a:path w="2296391" h="2950970">
                <a:moveTo>
                  <a:pt x="0" y="0"/>
                </a:moveTo>
                <a:lnTo>
                  <a:pt x="2296391" y="0"/>
                </a:lnTo>
                <a:lnTo>
                  <a:pt x="2296391" y="2950970"/>
                </a:lnTo>
                <a:lnTo>
                  <a:pt x="0" y="295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57B3FA-377A-1131-B90E-F27FDE6F6F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988" t="31367" r="64797" b="41524"/>
          <a:stretch>
            <a:fillRect/>
          </a:stretch>
        </p:blipFill>
        <p:spPr>
          <a:xfrm>
            <a:off x="679978" y="362371"/>
            <a:ext cx="5110598" cy="4457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9FC2D-E1DE-BCEB-622C-0CCCA6B768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190" t="17983" r="59287" b="69521"/>
          <a:stretch>
            <a:fillRect/>
          </a:stretch>
        </p:blipFill>
        <p:spPr>
          <a:xfrm>
            <a:off x="12039600" y="356928"/>
            <a:ext cx="5830318" cy="1856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6308E-802D-3E69-686F-2F6294578B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532" t="30825" r="26723" b="42309"/>
          <a:stretch>
            <a:fillRect/>
          </a:stretch>
        </p:blipFill>
        <p:spPr>
          <a:xfrm>
            <a:off x="7833222" y="5850775"/>
            <a:ext cx="9022360" cy="4068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61A33-F81F-5A14-9D94-F31466820D74}"/>
              </a:ext>
            </a:extLst>
          </p:cNvPr>
          <p:cNvSpPr txBox="1"/>
          <p:nvPr/>
        </p:nvSpPr>
        <p:spPr>
          <a:xfrm>
            <a:off x="1594378" y="5600700"/>
            <a:ext cx="52636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Insight - Product P10</a:t>
            </a:r>
            <a:r>
              <a:rPr lang="en-US" sz="2400"/>
              <a:t> has the highest packaging cost ($4,366.22), suggesting inefficiencies.</a:t>
            </a:r>
          </a:p>
          <a:p>
            <a:endParaRPr lang="en-US" sz="2400"/>
          </a:p>
          <a:p>
            <a:r>
              <a:rPr lang="en-US" sz="2400"/>
              <a:t>Action - Conduct a packaging audit on P10, P2, and P14 to explore cost-reduction alternatives.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E47AF-3A04-DF7D-81F4-4C4FB2547BA9}"/>
              </a:ext>
            </a:extLst>
          </p:cNvPr>
          <p:cNvSpPr txBox="1"/>
          <p:nvPr/>
        </p:nvSpPr>
        <p:spPr>
          <a:xfrm>
            <a:off x="7772400" y="2382202"/>
            <a:ext cx="66294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Insight - EPR compliance is strongest in </a:t>
            </a:r>
            <a:r>
              <a:rPr lang="en-US" sz="2000" b="1"/>
              <a:t>PET (0.553)</a:t>
            </a:r>
            <a:r>
              <a:rPr lang="en-US" sz="2000"/>
              <a:t>, followed by </a:t>
            </a:r>
            <a:r>
              <a:rPr lang="en-US" sz="2000" b="1"/>
              <a:t>HDPE (0.526)</a:t>
            </a:r>
            <a:r>
              <a:rPr lang="en-US" sz="2000"/>
              <a:t>. </a:t>
            </a:r>
            <a:r>
              <a:rPr lang="en-US" sz="2000" b="1"/>
              <a:t>LDPE</a:t>
            </a:r>
            <a:r>
              <a:rPr lang="en-US" sz="2000"/>
              <a:t> lags behind in compliance, potentially due to material limitations or supplier gaps.</a:t>
            </a:r>
          </a:p>
          <a:p>
            <a:endParaRPr lang="en-US" sz="2000"/>
          </a:p>
          <a:p>
            <a:r>
              <a:rPr lang="en-US" sz="2000"/>
              <a:t>Actions - Phase out or improve usage of LDPE for compliance-critical products. Prioritize PET and HDPE materials in future packaging design, especially for regulated regions. Build packaging policies that favor high-compliance materials with supplier support.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52353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-222946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16862883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8471C4-E9AF-4614-7242-F5AC32F6ED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966" t="57662" r="26936" b="5792"/>
          <a:stretch>
            <a:fillRect/>
          </a:stretch>
        </p:blipFill>
        <p:spPr>
          <a:xfrm>
            <a:off x="1981200" y="723900"/>
            <a:ext cx="13224929" cy="541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BBF03A-AFB2-F4FC-342A-693895E4AB2F}"/>
              </a:ext>
            </a:extLst>
          </p:cNvPr>
          <p:cNvSpPr txBox="1"/>
          <p:nvPr/>
        </p:nvSpPr>
        <p:spPr>
          <a:xfrm>
            <a:off x="1981200" y="6667500"/>
            <a:ext cx="13224928" cy="415498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400"/>
              <a:t>🎯 </a:t>
            </a:r>
            <a:r>
              <a:rPr lang="en-US" sz="2400" b="1"/>
              <a:t>Insights: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Plastic usage remains steady with </a:t>
            </a:r>
            <a:r>
              <a:rPr lang="en-US" sz="2400" b="1"/>
              <a:t>no decline</a:t>
            </a:r>
            <a:r>
              <a:rPr lang="en-US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0% recyclability</a:t>
            </a:r>
            <a:r>
              <a:rPr lang="en-US" sz="2400"/>
              <a:t> confirms continued use of non-recyclable plastics.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✅ </a:t>
            </a:r>
            <a:r>
              <a:rPr lang="en-US" sz="2400" b="1"/>
              <a:t>Recommendations: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Target </a:t>
            </a:r>
            <a:r>
              <a:rPr lang="en-US" sz="2400" b="1"/>
              <a:t>20% plastic reduction</a:t>
            </a:r>
            <a:r>
              <a:rPr lang="en-US" sz="2400"/>
              <a:t> in 12 months.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Phase in </a:t>
            </a:r>
            <a:r>
              <a:rPr lang="en-US" sz="2400" b="1"/>
              <a:t>recyclable/compostable</a:t>
            </a:r>
            <a:r>
              <a:rPr lang="en-US" sz="2400"/>
              <a:t> alternatives.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Start </a:t>
            </a:r>
            <a:r>
              <a:rPr lang="en-US" sz="2400" b="1"/>
              <a:t>supplier pilot programs</a:t>
            </a:r>
            <a:r>
              <a:rPr lang="en-US" sz="2400"/>
              <a:t> for greener materials.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Raise </a:t>
            </a:r>
            <a:r>
              <a:rPr lang="en-US" sz="2400" b="1"/>
              <a:t>awareness</a:t>
            </a:r>
            <a:r>
              <a:rPr lang="en-US" sz="2400"/>
              <a:t> on the cost and impact of </a:t>
            </a:r>
            <a:r>
              <a:rPr lang="en-US" sz="2400" err="1"/>
              <a:t>unrecyclables</a:t>
            </a:r>
            <a:r>
              <a:rPr lang="en-US" sz="2400"/>
              <a:t>.</a:t>
            </a:r>
          </a:p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F56BC-11E5-A662-0F1F-5F226CC54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302E1879-5703-FFF8-196C-140E0850909F}"/>
              </a:ext>
            </a:extLst>
          </p:cNvPr>
          <p:cNvSpPr/>
          <p:nvPr/>
        </p:nvSpPr>
        <p:spPr>
          <a:xfrm>
            <a:off x="-222946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588B03C-0F5F-CABB-1EA7-FC1D6B9714B2}"/>
              </a:ext>
            </a:extLst>
          </p:cNvPr>
          <p:cNvSpPr/>
          <p:nvPr/>
        </p:nvSpPr>
        <p:spPr>
          <a:xfrm rot="-10800000">
            <a:off x="16862883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C1AA48-462F-7473-A78A-3EA21D524761}"/>
              </a:ext>
            </a:extLst>
          </p:cNvPr>
          <p:cNvSpPr/>
          <p:nvPr/>
        </p:nvSpPr>
        <p:spPr>
          <a:xfrm rot="2135315">
            <a:off x="839118" y="8860098"/>
            <a:ext cx="2225037" cy="2225037"/>
          </a:xfrm>
          <a:custGeom>
            <a:avLst/>
            <a:gdLst/>
            <a:ahLst/>
            <a:cxnLst/>
            <a:rect l="l" t="t" r="r" b="b"/>
            <a:pathLst>
              <a:path w="2225037" h="2225037">
                <a:moveTo>
                  <a:pt x="0" y="0"/>
                </a:moveTo>
                <a:lnTo>
                  <a:pt x="2225037" y="0"/>
                </a:lnTo>
                <a:lnTo>
                  <a:pt x="2225037" y="2225036"/>
                </a:lnTo>
                <a:lnTo>
                  <a:pt x="0" y="2225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42C2A78C-686E-6C5C-D3A5-B461D5AC4B10}"/>
              </a:ext>
            </a:extLst>
          </p:cNvPr>
          <p:cNvSpPr/>
          <p:nvPr/>
        </p:nvSpPr>
        <p:spPr>
          <a:xfrm rot="-2521433">
            <a:off x="188350" y="7359486"/>
            <a:ext cx="1138888" cy="1138888"/>
          </a:xfrm>
          <a:custGeom>
            <a:avLst/>
            <a:gdLst/>
            <a:ahLst/>
            <a:cxnLst/>
            <a:rect l="l" t="t" r="r" b="b"/>
            <a:pathLst>
              <a:path w="1138888" h="1138888">
                <a:moveTo>
                  <a:pt x="0" y="0"/>
                </a:moveTo>
                <a:lnTo>
                  <a:pt x="1138888" y="0"/>
                </a:lnTo>
                <a:lnTo>
                  <a:pt x="1138888" y="1138887"/>
                </a:lnTo>
                <a:lnTo>
                  <a:pt x="0" y="11388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A755B-A99F-DF32-2C7E-495CB11C559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2705" t="30267" b="5220"/>
          <a:stretch>
            <a:fillRect/>
          </a:stretch>
        </p:blipFill>
        <p:spPr>
          <a:xfrm>
            <a:off x="9144000" y="265184"/>
            <a:ext cx="6347283" cy="9756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83D71D-70B9-DF8E-3FCB-4563F2D239DD}"/>
              </a:ext>
            </a:extLst>
          </p:cNvPr>
          <p:cNvSpPr txBox="1"/>
          <p:nvPr/>
        </p:nvSpPr>
        <p:spPr>
          <a:xfrm>
            <a:off x="1482305" y="573017"/>
            <a:ext cx="74676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🎯 </a:t>
            </a:r>
            <a:r>
              <a:rPr lang="en-US" sz="2800" b="1" u="sng"/>
              <a:t>Insights: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err="1"/>
              <a:t>ClearCycle</a:t>
            </a:r>
            <a:r>
              <a:rPr lang="en-US" sz="2800" b="1"/>
              <a:t> and </a:t>
            </a:r>
            <a:r>
              <a:rPr lang="en-US" sz="2800" b="1" err="1"/>
              <a:t>GreenPlast</a:t>
            </a:r>
            <a:r>
              <a:rPr lang="en-US" sz="2800"/>
              <a:t> lead with strong ESG scores (~2700+), suitable for expansion.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Recyclable materials surprisingly have the </a:t>
            </a:r>
            <a:r>
              <a:rPr lang="en-US" sz="2800" b="1"/>
              <a:t>highest emissions (1,374.6 kg)</a:t>
            </a:r>
            <a:r>
              <a:rPr lang="en-US" sz="2800"/>
              <a:t> vs. compostable (683.2 kg).</a:t>
            </a:r>
          </a:p>
          <a:p>
            <a:endParaRPr lang="en-US" sz="2800"/>
          </a:p>
          <a:p>
            <a:r>
              <a:rPr lang="en-US" sz="2800" b="1"/>
              <a:t>✅ Actions: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Shift procurement share toward </a:t>
            </a:r>
            <a:r>
              <a:rPr lang="en-US" sz="2800" b="1" err="1"/>
              <a:t>ClearCycle</a:t>
            </a:r>
            <a:r>
              <a:rPr lang="en-US" sz="2800" b="1"/>
              <a:t> and </a:t>
            </a:r>
            <a:r>
              <a:rPr lang="en-US" sz="2800" b="1" err="1"/>
              <a:t>GreenPlast</a:t>
            </a:r>
            <a:r>
              <a:rPr lang="en-US" sz="2800"/>
              <a:t> to align with sustainability goals.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Re-evaluate recyclable materials being used — consider lifecycle emissions, not just end-of-life benefits.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Encourage suppliers to reduce emissions even in recyclable offerings or explore </a:t>
            </a:r>
            <a:r>
              <a:rPr lang="en-US" sz="2800" b="1"/>
              <a:t>compostable options</a:t>
            </a:r>
            <a:r>
              <a:rPr lang="en-US" sz="280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Incorporate ESG scores as a </a:t>
            </a:r>
            <a:r>
              <a:rPr lang="en-US" sz="2800" b="1"/>
              <a:t>weighting factor</a:t>
            </a:r>
            <a:r>
              <a:rPr lang="en-US" sz="2800"/>
              <a:t> in vendor selection processes.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2669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 flipV="1">
            <a:off x="-8004773" y="160959"/>
            <a:ext cx="10081260" cy="10287000"/>
          </a:xfrm>
          <a:custGeom>
            <a:avLst/>
            <a:gdLst/>
            <a:ahLst/>
            <a:cxnLst/>
            <a:rect l="l" t="t" r="r" b="b"/>
            <a:pathLst>
              <a:path w="10081260" h="10287000">
                <a:moveTo>
                  <a:pt x="0" y="10287000"/>
                </a:moveTo>
                <a:lnTo>
                  <a:pt x="10081260" y="10287000"/>
                </a:lnTo>
                <a:lnTo>
                  <a:pt x="1008126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135315">
            <a:off x="4693490" y="9174482"/>
            <a:ext cx="2225037" cy="2225037"/>
          </a:xfrm>
          <a:custGeom>
            <a:avLst/>
            <a:gdLst/>
            <a:ahLst/>
            <a:cxnLst/>
            <a:rect l="l" t="t" r="r" b="b"/>
            <a:pathLst>
              <a:path w="2225037" h="2225037">
                <a:moveTo>
                  <a:pt x="0" y="0"/>
                </a:moveTo>
                <a:lnTo>
                  <a:pt x="2225037" y="0"/>
                </a:lnTo>
                <a:lnTo>
                  <a:pt x="2225037" y="2225036"/>
                </a:lnTo>
                <a:lnTo>
                  <a:pt x="0" y="222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521433">
            <a:off x="3358985" y="8194440"/>
            <a:ext cx="1138888" cy="1138888"/>
          </a:xfrm>
          <a:custGeom>
            <a:avLst/>
            <a:gdLst/>
            <a:ahLst/>
            <a:cxnLst/>
            <a:rect l="l" t="t" r="r" b="b"/>
            <a:pathLst>
              <a:path w="1138888" h="1138888">
                <a:moveTo>
                  <a:pt x="0" y="0"/>
                </a:moveTo>
                <a:lnTo>
                  <a:pt x="1138888" y="0"/>
                </a:lnTo>
                <a:lnTo>
                  <a:pt x="1138888" y="1138887"/>
                </a:lnTo>
                <a:lnTo>
                  <a:pt x="0" y="11388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630115" y="-261535"/>
            <a:ext cx="7315200" cy="1050729"/>
          </a:xfrm>
          <a:custGeom>
            <a:avLst/>
            <a:gdLst/>
            <a:ahLst/>
            <a:cxnLst/>
            <a:rect l="l" t="t" r="r" b="b"/>
            <a:pathLst>
              <a:path w="7315200" h="1050729">
                <a:moveTo>
                  <a:pt x="0" y="0"/>
                </a:moveTo>
                <a:lnTo>
                  <a:pt x="7315200" y="0"/>
                </a:lnTo>
                <a:lnTo>
                  <a:pt x="7315200" y="1050728"/>
                </a:lnTo>
                <a:lnTo>
                  <a:pt x="0" y="1050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7D3D0A5A-7B1C-796F-D0F6-096F2B1DF99E}"/>
              </a:ext>
            </a:extLst>
          </p:cNvPr>
          <p:cNvSpPr txBox="1"/>
          <p:nvPr/>
        </p:nvSpPr>
        <p:spPr>
          <a:xfrm>
            <a:off x="1123916" y="559181"/>
            <a:ext cx="15163799" cy="1235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Actionable Recommendations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BCB71-6A7F-7384-6084-7965855E1F89}"/>
              </a:ext>
            </a:extLst>
          </p:cNvPr>
          <p:cNvSpPr txBox="1"/>
          <p:nvPr/>
        </p:nvSpPr>
        <p:spPr>
          <a:xfrm>
            <a:off x="2179357" y="2327344"/>
            <a:ext cx="1276894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4000" b="1"/>
              <a:t>Short-term:</a:t>
            </a:r>
            <a:r>
              <a:rPr lang="en-US" sz="4000"/>
              <a:t>​</a:t>
            </a:r>
            <a:endParaRPr lang="en-US" sz="4400"/>
          </a:p>
          <a:p>
            <a:pPr fontAlgn="base"/>
            <a:r>
              <a:rPr lang="en-US" sz="4000"/>
              <a:t>Onboard data into EcoPack.​</a:t>
            </a:r>
            <a:endParaRPr lang="en-US" sz="4400"/>
          </a:p>
          <a:p>
            <a:pPr fontAlgn="base"/>
            <a:r>
              <a:rPr lang="en-US" sz="4000"/>
              <a:t>Identify top 3 packaging inefficiencies.​</a:t>
            </a:r>
            <a:endParaRPr lang="en-US" sz="4400"/>
          </a:p>
          <a:p>
            <a:pPr fontAlgn="base"/>
            <a:r>
              <a:rPr lang="en-US" sz="4000"/>
              <a:t>Engage high-ESG suppliers.​</a:t>
            </a:r>
            <a:endParaRPr lang="en-US" sz="4400"/>
          </a:p>
          <a:p>
            <a:pPr fontAlgn="base"/>
            <a:r>
              <a:rPr lang="en-US" sz="4000"/>
              <a:t>​</a:t>
            </a:r>
            <a:endParaRPr lang="en-US" sz="4400"/>
          </a:p>
          <a:p>
            <a:pPr fontAlgn="base"/>
            <a:r>
              <a:rPr lang="en-US" sz="4000" b="1"/>
              <a:t>Medium-term:</a:t>
            </a:r>
            <a:r>
              <a:rPr lang="en-US" sz="4000"/>
              <a:t>​</a:t>
            </a:r>
            <a:endParaRPr lang="en-US" sz="4400"/>
          </a:p>
          <a:p>
            <a:pPr fontAlgn="base"/>
            <a:r>
              <a:rPr lang="en-US" sz="4000"/>
              <a:t>Switch to low-emission, recyclable alternatives.​</a:t>
            </a:r>
            <a:endParaRPr lang="en-US" sz="4400"/>
          </a:p>
          <a:p>
            <a:pPr fontAlgn="base"/>
            <a:r>
              <a:rPr lang="en-US" sz="4000"/>
              <a:t>Automate reporting for ESG and EPR compliance.​</a:t>
            </a:r>
            <a:endParaRPr lang="en-US" sz="4400"/>
          </a:p>
          <a:p>
            <a:pPr fontAlgn="base"/>
            <a:r>
              <a:rPr lang="en-US" sz="4000"/>
              <a:t>Use predictive modeling to simulate future scenarios.​</a:t>
            </a:r>
            <a:endParaRPr 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BA8AE-C67D-25A2-E57F-6BB6F541A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1A61B9-F760-B270-BC97-E7345245C44A}"/>
              </a:ext>
            </a:extLst>
          </p:cNvPr>
          <p:cNvSpPr/>
          <p:nvPr/>
        </p:nvSpPr>
        <p:spPr>
          <a:xfrm rot="16200000" flipV="1">
            <a:off x="-8004773" y="160959"/>
            <a:ext cx="10081260" cy="10287000"/>
          </a:xfrm>
          <a:custGeom>
            <a:avLst/>
            <a:gdLst/>
            <a:ahLst/>
            <a:cxnLst/>
            <a:rect l="l" t="t" r="r" b="b"/>
            <a:pathLst>
              <a:path w="10081260" h="10287000">
                <a:moveTo>
                  <a:pt x="0" y="10287000"/>
                </a:moveTo>
                <a:lnTo>
                  <a:pt x="10081260" y="10287000"/>
                </a:lnTo>
                <a:lnTo>
                  <a:pt x="1008126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1A4A8A0-8EFF-C3B8-DA7E-5127C6752F1C}"/>
              </a:ext>
            </a:extLst>
          </p:cNvPr>
          <p:cNvSpPr/>
          <p:nvPr/>
        </p:nvSpPr>
        <p:spPr>
          <a:xfrm rot="2135315">
            <a:off x="4693490" y="9174482"/>
            <a:ext cx="2225037" cy="2225037"/>
          </a:xfrm>
          <a:custGeom>
            <a:avLst/>
            <a:gdLst/>
            <a:ahLst/>
            <a:cxnLst/>
            <a:rect l="l" t="t" r="r" b="b"/>
            <a:pathLst>
              <a:path w="2225037" h="2225037">
                <a:moveTo>
                  <a:pt x="0" y="0"/>
                </a:moveTo>
                <a:lnTo>
                  <a:pt x="2225037" y="0"/>
                </a:lnTo>
                <a:lnTo>
                  <a:pt x="2225037" y="2225036"/>
                </a:lnTo>
                <a:lnTo>
                  <a:pt x="0" y="222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6FAF75D-32B7-E565-4A74-B88EE70D5FC9}"/>
              </a:ext>
            </a:extLst>
          </p:cNvPr>
          <p:cNvSpPr/>
          <p:nvPr/>
        </p:nvSpPr>
        <p:spPr>
          <a:xfrm rot="-2521433">
            <a:off x="3358985" y="8194440"/>
            <a:ext cx="1138888" cy="1138888"/>
          </a:xfrm>
          <a:custGeom>
            <a:avLst/>
            <a:gdLst/>
            <a:ahLst/>
            <a:cxnLst/>
            <a:rect l="l" t="t" r="r" b="b"/>
            <a:pathLst>
              <a:path w="1138888" h="1138888">
                <a:moveTo>
                  <a:pt x="0" y="0"/>
                </a:moveTo>
                <a:lnTo>
                  <a:pt x="1138888" y="0"/>
                </a:lnTo>
                <a:lnTo>
                  <a:pt x="1138888" y="1138887"/>
                </a:lnTo>
                <a:lnTo>
                  <a:pt x="0" y="11388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B645E3D-587E-00BC-9C59-979B5BD1252B}"/>
              </a:ext>
            </a:extLst>
          </p:cNvPr>
          <p:cNvSpPr/>
          <p:nvPr/>
        </p:nvSpPr>
        <p:spPr>
          <a:xfrm>
            <a:off x="12630115" y="-261535"/>
            <a:ext cx="7315200" cy="1050729"/>
          </a:xfrm>
          <a:custGeom>
            <a:avLst/>
            <a:gdLst/>
            <a:ahLst/>
            <a:cxnLst/>
            <a:rect l="l" t="t" r="r" b="b"/>
            <a:pathLst>
              <a:path w="7315200" h="1050729">
                <a:moveTo>
                  <a:pt x="0" y="0"/>
                </a:moveTo>
                <a:lnTo>
                  <a:pt x="7315200" y="0"/>
                </a:lnTo>
                <a:lnTo>
                  <a:pt x="7315200" y="1050728"/>
                </a:lnTo>
                <a:lnTo>
                  <a:pt x="0" y="1050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B0499798-94B1-5838-112F-C3B72582005F}"/>
              </a:ext>
            </a:extLst>
          </p:cNvPr>
          <p:cNvSpPr txBox="1"/>
          <p:nvPr/>
        </p:nvSpPr>
        <p:spPr>
          <a:xfrm>
            <a:off x="1123916" y="559181"/>
            <a:ext cx="15163799" cy="1235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Actionable Recommendations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881F8-205B-E3B8-689B-304241F476E3}"/>
              </a:ext>
            </a:extLst>
          </p:cNvPr>
          <p:cNvSpPr txBox="1"/>
          <p:nvPr/>
        </p:nvSpPr>
        <p:spPr>
          <a:xfrm>
            <a:off x="2179357" y="2327344"/>
            <a:ext cx="127689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4000" b="1"/>
              <a:t>Expected Outcomes:</a:t>
            </a:r>
            <a:r>
              <a:rPr lang="en-US" sz="4000"/>
              <a:t>​</a:t>
            </a:r>
            <a:endParaRPr lang="en-US" sz="4400"/>
          </a:p>
          <a:p>
            <a:pPr fontAlgn="base"/>
            <a:r>
              <a:rPr lang="en-US" sz="4000"/>
              <a:t>$1.7M in annual benefits.​</a:t>
            </a:r>
            <a:endParaRPr lang="en-US" sz="4400"/>
          </a:p>
          <a:p>
            <a:pPr fontAlgn="base"/>
            <a:r>
              <a:rPr lang="en-US" sz="4000"/>
              <a:t>Breakeven in 6–9 months.​</a:t>
            </a:r>
            <a:endParaRPr lang="en-US" sz="4400"/>
          </a:p>
          <a:p>
            <a:pPr fontAlgn="base"/>
            <a:r>
              <a:rPr lang="en-US" sz="4000"/>
              <a:t>Enhanced brand value &amp; compliance readiness.​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429850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20464-0228-E595-314F-CD507FDB5FF2}"/>
              </a:ext>
            </a:extLst>
          </p:cNvPr>
          <p:cNvSpPr txBox="1"/>
          <p:nvPr/>
        </p:nvSpPr>
        <p:spPr>
          <a:xfrm>
            <a:off x="874059" y="308162"/>
            <a:ext cx="51860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818D2-2E5B-629D-B41F-C758E00A3EA4}"/>
              </a:ext>
            </a:extLst>
          </p:cNvPr>
          <p:cNvSpPr txBox="1"/>
          <p:nvPr/>
        </p:nvSpPr>
        <p:spPr>
          <a:xfrm>
            <a:off x="537882" y="1507189"/>
            <a:ext cx="1464384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Key Takeaways </a:t>
            </a:r>
            <a:endParaRPr lang="en-US"/>
          </a:p>
          <a:p>
            <a:r>
              <a:rPr lang="en-US" sz="4000"/>
              <a:t>• Recyclable materials had higher emissions than expected</a:t>
            </a:r>
            <a:endParaRPr lang="en-US"/>
          </a:p>
          <a:p>
            <a:r>
              <a:rPr lang="en-US" sz="4000"/>
              <a:t>• PET and HDPE are most EPR-compliant; LDPE lags behind </a:t>
            </a:r>
            <a:endParaRPr lang="en-US"/>
          </a:p>
          <a:p>
            <a:r>
              <a:rPr lang="en-US" sz="4000"/>
              <a:t>• Product P10 shows the highest packaging inefficiency </a:t>
            </a:r>
            <a:endParaRPr lang="en-US"/>
          </a:p>
          <a:p>
            <a:r>
              <a:rPr lang="en-US" sz="4000"/>
              <a:t>• </a:t>
            </a:r>
            <a:r>
              <a:rPr lang="en-US" sz="4000" err="1"/>
              <a:t>ClearCycle</a:t>
            </a:r>
            <a:r>
              <a:rPr lang="en-US" sz="4000"/>
              <a:t> and </a:t>
            </a:r>
            <a:r>
              <a:rPr lang="en-US" sz="4000" err="1"/>
              <a:t>GreenPlast</a:t>
            </a:r>
            <a:r>
              <a:rPr lang="en-US" sz="4000"/>
              <a:t> lead in ESG performance </a:t>
            </a:r>
            <a:endParaRPr lang="en-US"/>
          </a:p>
          <a:p>
            <a:endParaRPr lang="en-US" sz="4000"/>
          </a:p>
          <a:p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744027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583719" y="0"/>
            <a:ext cx="10081260" cy="10287000"/>
          </a:xfrm>
          <a:custGeom>
            <a:avLst/>
            <a:gdLst/>
            <a:ahLst/>
            <a:cxnLst/>
            <a:rect l="l" t="t" r="r" b="b"/>
            <a:pathLst>
              <a:path w="10081260" h="10287000">
                <a:moveTo>
                  <a:pt x="0" y="10287000"/>
                </a:moveTo>
                <a:lnTo>
                  <a:pt x="10081260" y="10287000"/>
                </a:lnTo>
                <a:lnTo>
                  <a:pt x="1008126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135315">
            <a:off x="4693490" y="9174482"/>
            <a:ext cx="2225037" cy="2225037"/>
          </a:xfrm>
          <a:custGeom>
            <a:avLst/>
            <a:gdLst/>
            <a:ahLst/>
            <a:cxnLst/>
            <a:rect l="l" t="t" r="r" b="b"/>
            <a:pathLst>
              <a:path w="2225037" h="2225037">
                <a:moveTo>
                  <a:pt x="0" y="0"/>
                </a:moveTo>
                <a:lnTo>
                  <a:pt x="2225037" y="0"/>
                </a:lnTo>
                <a:lnTo>
                  <a:pt x="2225037" y="2225036"/>
                </a:lnTo>
                <a:lnTo>
                  <a:pt x="0" y="222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698906"/>
            <a:ext cx="6889187" cy="688918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2540" cy="6351270"/>
            </a:xfrm>
            <a:custGeom>
              <a:avLst/>
              <a:gdLst/>
              <a:ahLst/>
              <a:cxnLst/>
              <a:rect l="l" t="t" r="r" b="b"/>
              <a:pathLst>
                <a:path w="6352540" h="6351270">
                  <a:moveTo>
                    <a:pt x="5472430" y="2223770"/>
                  </a:moveTo>
                  <a:cubicBezTo>
                    <a:pt x="5795010" y="1845310"/>
                    <a:pt x="5772150" y="1281430"/>
                    <a:pt x="5420360" y="929640"/>
                  </a:cubicBezTo>
                  <a:cubicBezTo>
                    <a:pt x="5068570" y="577850"/>
                    <a:pt x="4505960" y="554990"/>
                    <a:pt x="4126230" y="877570"/>
                  </a:cubicBezTo>
                  <a:cubicBezTo>
                    <a:pt x="4086860" y="382270"/>
                    <a:pt x="3672840" y="0"/>
                    <a:pt x="3175000" y="0"/>
                  </a:cubicBezTo>
                  <a:cubicBezTo>
                    <a:pt x="2677160" y="0"/>
                    <a:pt x="2263140" y="382270"/>
                    <a:pt x="2223770" y="878840"/>
                  </a:cubicBezTo>
                  <a:cubicBezTo>
                    <a:pt x="1845310" y="556260"/>
                    <a:pt x="1281430" y="579120"/>
                    <a:pt x="929640" y="930910"/>
                  </a:cubicBezTo>
                  <a:cubicBezTo>
                    <a:pt x="577850" y="1282700"/>
                    <a:pt x="554990" y="1845310"/>
                    <a:pt x="877570" y="2225040"/>
                  </a:cubicBezTo>
                  <a:cubicBezTo>
                    <a:pt x="382270" y="2263140"/>
                    <a:pt x="0" y="2677160"/>
                    <a:pt x="0" y="3175000"/>
                  </a:cubicBezTo>
                  <a:cubicBezTo>
                    <a:pt x="0" y="3672840"/>
                    <a:pt x="382270" y="4086860"/>
                    <a:pt x="878840" y="4126230"/>
                  </a:cubicBezTo>
                  <a:cubicBezTo>
                    <a:pt x="556260" y="4504690"/>
                    <a:pt x="579120" y="5068570"/>
                    <a:pt x="930910" y="5420360"/>
                  </a:cubicBezTo>
                  <a:cubicBezTo>
                    <a:pt x="1282700" y="5772150"/>
                    <a:pt x="1845310" y="5795010"/>
                    <a:pt x="2225040" y="5472430"/>
                  </a:cubicBezTo>
                  <a:cubicBezTo>
                    <a:pt x="2264410" y="5969000"/>
                    <a:pt x="2678430" y="6351270"/>
                    <a:pt x="3176270" y="6351270"/>
                  </a:cubicBezTo>
                  <a:cubicBezTo>
                    <a:pt x="3674110" y="6351270"/>
                    <a:pt x="4088130" y="5969000"/>
                    <a:pt x="4127500" y="5473700"/>
                  </a:cubicBezTo>
                  <a:cubicBezTo>
                    <a:pt x="4505960" y="5796280"/>
                    <a:pt x="5069840" y="5773420"/>
                    <a:pt x="5421630" y="5421630"/>
                  </a:cubicBezTo>
                  <a:cubicBezTo>
                    <a:pt x="5773420" y="5069840"/>
                    <a:pt x="5796280" y="4507230"/>
                    <a:pt x="5473700" y="4127500"/>
                  </a:cubicBezTo>
                  <a:cubicBezTo>
                    <a:pt x="5970270" y="4088130"/>
                    <a:pt x="6352540" y="3674110"/>
                    <a:pt x="6352540" y="3176270"/>
                  </a:cubicBezTo>
                  <a:cubicBezTo>
                    <a:pt x="6350000" y="2677160"/>
                    <a:pt x="5967730" y="2263140"/>
                    <a:pt x="5472430" y="2223770"/>
                  </a:cubicBezTo>
                  <a:close/>
                </a:path>
              </a:pathLst>
            </a:custGeom>
            <a:blipFill>
              <a:blip r:embed="rId6"/>
              <a:stretch>
                <a:fillRect l="-25031" r="-250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2521433">
            <a:off x="5236565" y="6999007"/>
            <a:ext cx="1138888" cy="1138888"/>
          </a:xfrm>
          <a:custGeom>
            <a:avLst/>
            <a:gdLst/>
            <a:ahLst/>
            <a:cxnLst/>
            <a:rect l="l" t="t" r="r" b="b"/>
            <a:pathLst>
              <a:path w="1138888" h="1138888">
                <a:moveTo>
                  <a:pt x="0" y="0"/>
                </a:moveTo>
                <a:lnTo>
                  <a:pt x="1138888" y="0"/>
                </a:lnTo>
                <a:lnTo>
                  <a:pt x="1138888" y="1138887"/>
                </a:lnTo>
                <a:lnTo>
                  <a:pt x="0" y="1138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630115" y="648178"/>
            <a:ext cx="7315200" cy="1050729"/>
          </a:xfrm>
          <a:custGeom>
            <a:avLst/>
            <a:gdLst/>
            <a:ahLst/>
            <a:cxnLst/>
            <a:rect l="l" t="t" r="r" b="b"/>
            <a:pathLst>
              <a:path w="7315200" h="1050729">
                <a:moveTo>
                  <a:pt x="0" y="0"/>
                </a:moveTo>
                <a:lnTo>
                  <a:pt x="7315200" y="0"/>
                </a:lnTo>
                <a:lnTo>
                  <a:pt x="7315200" y="1050728"/>
                </a:lnTo>
                <a:lnTo>
                  <a:pt x="0" y="10507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AE30F1FA-5B90-5426-998E-B75F7044B685}"/>
              </a:ext>
            </a:extLst>
          </p:cNvPr>
          <p:cNvSpPr txBox="1"/>
          <p:nvPr/>
        </p:nvSpPr>
        <p:spPr>
          <a:xfrm>
            <a:off x="3528060" y="4525895"/>
            <a:ext cx="15163799" cy="1235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1D4B3-524D-A174-7D07-E62B9437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C6D0DA12-946A-5D46-A6D0-FB7B387B0F75}"/>
              </a:ext>
            </a:extLst>
          </p:cNvPr>
          <p:cNvSpPr txBox="1"/>
          <p:nvPr/>
        </p:nvSpPr>
        <p:spPr>
          <a:xfrm>
            <a:off x="990600" y="723900"/>
            <a:ext cx="113538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5600"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Meet the Team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949DA76-8EF3-D0E3-A07A-4AE355261132}"/>
              </a:ext>
            </a:extLst>
          </p:cNvPr>
          <p:cNvSpPr txBox="1"/>
          <p:nvPr/>
        </p:nvSpPr>
        <p:spPr>
          <a:xfrm>
            <a:off x="3828407" y="5981700"/>
            <a:ext cx="2953393" cy="58477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>
                <a:solidFill>
                  <a:schemeClr val="accent2">
                    <a:lumMod val="50000"/>
                  </a:schemeClr>
                </a:solidFill>
                <a:latin typeface="Montserrat"/>
              </a:rPr>
              <a:t>Divya </a:t>
            </a:r>
            <a:endParaRPr lang="en-US" sz="28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EAEDF3BE-4520-85A8-4F6A-76FE6CDE09BD}"/>
              </a:ext>
            </a:extLst>
          </p:cNvPr>
          <p:cNvSpPr txBox="1"/>
          <p:nvPr/>
        </p:nvSpPr>
        <p:spPr>
          <a:xfrm>
            <a:off x="1657993" y="5985515"/>
            <a:ext cx="1591342" cy="58477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>
                <a:solidFill>
                  <a:schemeClr val="accent2">
                    <a:lumMod val="50000"/>
                  </a:schemeClr>
                </a:solidFill>
                <a:latin typeface="Montserrat"/>
              </a:rPr>
              <a:t>Ishita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E9FDF8DD-A5B3-88D1-F52A-544F9ED0D495}"/>
              </a:ext>
            </a:extLst>
          </p:cNvPr>
          <p:cNvSpPr txBox="1"/>
          <p:nvPr/>
        </p:nvSpPr>
        <p:spPr>
          <a:xfrm>
            <a:off x="7315200" y="5990389"/>
            <a:ext cx="1858277" cy="58477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>
                <a:solidFill>
                  <a:schemeClr val="accent2">
                    <a:lumMod val="50000"/>
                  </a:schemeClr>
                </a:solidFill>
                <a:latin typeface="Montserrat"/>
              </a:rPr>
              <a:t>Pallavi</a:t>
            </a:r>
            <a:endParaRPr lang="en-US" sz="32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59CACA6-41DE-73D0-62FE-9F7259469EC2}"/>
              </a:ext>
            </a:extLst>
          </p:cNvPr>
          <p:cNvSpPr txBox="1"/>
          <p:nvPr/>
        </p:nvSpPr>
        <p:spPr>
          <a:xfrm>
            <a:off x="9953320" y="5990389"/>
            <a:ext cx="2303167" cy="58477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>
                <a:solidFill>
                  <a:schemeClr val="accent2">
                    <a:lumMod val="50000"/>
                  </a:schemeClr>
                </a:solidFill>
                <a:latin typeface="Montserrat"/>
              </a:rPr>
              <a:t>Pradnya</a:t>
            </a:r>
            <a:endParaRPr lang="en-US" sz="20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8F267982-2D9E-2EF6-8039-3ABC50EF03DD}"/>
              </a:ext>
            </a:extLst>
          </p:cNvPr>
          <p:cNvSpPr txBox="1"/>
          <p:nvPr/>
        </p:nvSpPr>
        <p:spPr>
          <a:xfrm>
            <a:off x="12343406" y="5990389"/>
            <a:ext cx="3353794" cy="58477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>
                <a:solidFill>
                  <a:schemeClr val="accent2">
                    <a:lumMod val="50000"/>
                  </a:schemeClr>
                </a:solidFill>
                <a:latin typeface="Montserrat"/>
              </a:rPr>
              <a:t>Arham</a:t>
            </a:r>
            <a:endParaRPr lang="en-US" sz="320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" name="Picture 19" descr="A person in a suit&#10;&#10;AI-generated content may be incorrect.">
            <a:extLst>
              <a:ext uri="{FF2B5EF4-FFF2-40B4-BE49-F238E27FC236}">
                <a16:creationId xmlns:a16="http://schemas.microsoft.com/office/drawing/2014/main" id="{952E2146-5BB3-01CF-8AA6-3B4159B5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7" b="18140"/>
          <a:stretch>
            <a:fillRect/>
          </a:stretch>
        </p:blipFill>
        <p:spPr>
          <a:xfrm>
            <a:off x="4191000" y="2940365"/>
            <a:ext cx="2326594" cy="2729870"/>
          </a:xfrm>
          <a:prstGeom prst="rect">
            <a:avLst/>
          </a:prstGeom>
        </p:spPr>
      </p:pic>
      <p:pic>
        <p:nvPicPr>
          <p:cNvPr id="26" name="Picture 25" descr="A person taking a selfie&#10;&#10;AI-generated content may be incorrect.">
            <a:extLst>
              <a:ext uri="{FF2B5EF4-FFF2-40B4-BE49-F238E27FC236}">
                <a16:creationId xmlns:a16="http://schemas.microsoft.com/office/drawing/2014/main" id="{057E1ECC-E35A-59FB-8FC8-2DBB0DD65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2" r="8271"/>
          <a:stretch>
            <a:fillRect/>
          </a:stretch>
        </p:blipFill>
        <p:spPr>
          <a:xfrm>
            <a:off x="7157812" y="2940365"/>
            <a:ext cx="2303168" cy="2734056"/>
          </a:xfrm>
          <a:prstGeom prst="rect">
            <a:avLst/>
          </a:prstGeom>
        </p:spPr>
      </p:pic>
      <p:pic>
        <p:nvPicPr>
          <p:cNvPr id="34" name="Picture 33" descr="A person with long hair&#10;&#10;AI-generated content may be incorrect.">
            <a:extLst>
              <a:ext uri="{FF2B5EF4-FFF2-40B4-BE49-F238E27FC236}">
                <a16:creationId xmlns:a16="http://schemas.microsoft.com/office/drawing/2014/main" id="{793BF1D6-53F7-CCDA-DD3D-E36614D85E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r="27778" b="21111"/>
          <a:stretch>
            <a:fillRect/>
          </a:stretch>
        </p:blipFill>
        <p:spPr>
          <a:xfrm>
            <a:off x="10091683" y="2925783"/>
            <a:ext cx="2132490" cy="2779776"/>
          </a:xfrm>
          <a:prstGeom prst="rect">
            <a:avLst/>
          </a:prstGeom>
        </p:spPr>
      </p:pic>
      <p:pic>
        <p:nvPicPr>
          <p:cNvPr id="1026" name="Picture 2" descr="A person with long hair wearing a black jacket&#10;&#10;AI-generated content may be incorrect.">
            <a:extLst>
              <a:ext uri="{FF2B5EF4-FFF2-40B4-BE49-F238E27FC236}">
                <a16:creationId xmlns:a16="http://schemas.microsoft.com/office/drawing/2014/main" id="{2D80165B-9B57-5BCB-E279-56FB5D2FA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t="27037"/>
          <a:stretch>
            <a:fillRect/>
          </a:stretch>
        </p:blipFill>
        <p:spPr bwMode="auto">
          <a:xfrm>
            <a:off x="1218376" y="2933074"/>
            <a:ext cx="2328589" cy="272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in a blue shirt&#10;&#10;AI-generated content may be incorrect.">
            <a:extLst>
              <a:ext uri="{FF2B5EF4-FFF2-40B4-BE49-F238E27FC236}">
                <a16:creationId xmlns:a16="http://schemas.microsoft.com/office/drawing/2014/main" id="{7BC03E82-8DA3-BA9A-5C31-F4972DED9E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57288" t="48804" r="125347" b="13876"/>
          <a:stretch>
            <a:fillRect/>
          </a:stretch>
        </p:blipFill>
        <p:spPr>
          <a:xfrm>
            <a:off x="8265019" y="3955676"/>
            <a:ext cx="1848764" cy="3492066"/>
          </a:xfrm>
          <a:prstGeom prst="rect">
            <a:avLst/>
          </a:prstGeom>
        </p:spPr>
      </p:pic>
      <p:pic>
        <p:nvPicPr>
          <p:cNvPr id="10" name="Picture 9" descr="A person in a blue shirt&#10;&#10;AI-generated content may be incorrect.">
            <a:extLst>
              <a:ext uri="{FF2B5EF4-FFF2-40B4-BE49-F238E27FC236}">
                <a16:creationId xmlns:a16="http://schemas.microsoft.com/office/drawing/2014/main" id="{EB4F8602-92F3-2FFB-EE4C-F819590018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059" t="35898" r="31031" b="36844"/>
          <a:stretch>
            <a:fillRect/>
          </a:stretch>
        </p:blipFill>
        <p:spPr>
          <a:xfrm>
            <a:off x="12861406" y="2921913"/>
            <a:ext cx="2310037" cy="28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19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9EDC47D8-1792-7667-7811-1A06A29BAE84}"/>
              </a:ext>
            </a:extLst>
          </p:cNvPr>
          <p:cNvSpPr txBox="1"/>
          <p:nvPr/>
        </p:nvSpPr>
        <p:spPr>
          <a:xfrm>
            <a:off x="990600" y="723900"/>
            <a:ext cx="11353800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5600" b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Agenda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0D4355D-9DBF-1733-48A1-1934A098B049}"/>
              </a:ext>
            </a:extLst>
          </p:cNvPr>
          <p:cNvGraphicFramePr/>
          <p:nvPr/>
        </p:nvGraphicFramePr>
        <p:xfrm>
          <a:off x="762000" y="1588553"/>
          <a:ext cx="15316200" cy="910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9760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1794303" y="0"/>
            <a:ext cx="10081260" cy="10287000"/>
          </a:xfrm>
          <a:custGeom>
            <a:avLst/>
            <a:gdLst/>
            <a:ahLst/>
            <a:cxnLst/>
            <a:rect l="l" t="t" r="r" b="b"/>
            <a:pathLst>
              <a:path w="10081260" h="10287000">
                <a:moveTo>
                  <a:pt x="1008126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081260" y="0"/>
                </a:lnTo>
                <a:lnTo>
                  <a:pt x="1008126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7610356"/>
            <a:ext cx="3905250" cy="2151438"/>
          </a:xfrm>
          <a:custGeom>
            <a:avLst/>
            <a:gdLst/>
            <a:ahLst/>
            <a:cxnLst/>
            <a:rect l="l" t="t" r="r" b="b"/>
            <a:pathLst>
              <a:path w="3905250" h="2151438">
                <a:moveTo>
                  <a:pt x="3905250" y="0"/>
                </a:moveTo>
                <a:lnTo>
                  <a:pt x="0" y="0"/>
                </a:lnTo>
                <a:lnTo>
                  <a:pt x="0" y="2151437"/>
                </a:lnTo>
                <a:lnTo>
                  <a:pt x="3905250" y="2151437"/>
                </a:lnTo>
                <a:lnTo>
                  <a:pt x="39052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794303" y="2169237"/>
            <a:ext cx="6493697" cy="8173972"/>
            <a:chOff x="0" y="0"/>
            <a:chExt cx="2646433" cy="3331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46433" cy="3331210"/>
            </a:xfrm>
            <a:custGeom>
              <a:avLst/>
              <a:gdLst/>
              <a:ahLst/>
              <a:cxnLst/>
              <a:rect l="l" t="t" r="r" b="b"/>
              <a:pathLst>
                <a:path w="2646433" h="3331210">
                  <a:moveTo>
                    <a:pt x="2646433" y="3331210"/>
                  </a:moveTo>
                  <a:lnTo>
                    <a:pt x="0" y="3331210"/>
                  </a:lnTo>
                  <a:cubicBezTo>
                    <a:pt x="0" y="1490980"/>
                    <a:pt x="1184488" y="0"/>
                    <a:pt x="2646433" y="0"/>
                  </a:cubicBezTo>
                  <a:lnTo>
                    <a:pt x="2646433" y="3331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6477037" y="591235"/>
            <a:ext cx="3156005" cy="3156005"/>
          </a:xfrm>
          <a:custGeom>
            <a:avLst/>
            <a:gdLst/>
            <a:ahLst/>
            <a:cxnLst/>
            <a:rect l="l" t="t" r="r" b="b"/>
            <a:pathLst>
              <a:path w="3156005" h="3156005">
                <a:moveTo>
                  <a:pt x="0" y="0"/>
                </a:moveTo>
                <a:lnTo>
                  <a:pt x="3156005" y="0"/>
                </a:lnTo>
                <a:lnTo>
                  <a:pt x="3156005" y="3156005"/>
                </a:lnTo>
                <a:lnTo>
                  <a:pt x="0" y="3156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357578" y="2363970"/>
            <a:ext cx="873451" cy="1496567"/>
          </a:xfrm>
          <a:custGeom>
            <a:avLst/>
            <a:gdLst/>
            <a:ahLst/>
            <a:cxnLst/>
            <a:rect l="l" t="t" r="r" b="b"/>
            <a:pathLst>
              <a:path w="873451" h="1496567">
                <a:moveTo>
                  <a:pt x="0" y="0"/>
                </a:moveTo>
                <a:lnTo>
                  <a:pt x="873451" y="0"/>
                </a:lnTo>
                <a:lnTo>
                  <a:pt x="873451" y="1496566"/>
                </a:lnTo>
                <a:lnTo>
                  <a:pt x="0" y="1496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87631" y="2934749"/>
            <a:ext cx="7821983" cy="100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>
                <a:latin typeface="Atkinson Hyperlegible"/>
                <a:ea typeface="Atkinson Hyperlegible"/>
                <a:cs typeface="Atkinson Hyperlegible"/>
                <a:sym typeface="Atkinson Hyperlegible"/>
              </a:rPr>
              <a:t>What is EcoPack?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A9C51-BC0C-2596-7AF6-EA72681FF7CA}"/>
              </a:ext>
            </a:extLst>
          </p:cNvPr>
          <p:cNvSpPr txBox="1"/>
          <p:nvPr/>
        </p:nvSpPr>
        <p:spPr>
          <a:xfrm>
            <a:off x="1187631" y="3938049"/>
            <a:ext cx="100812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>
                <a:latin typeface="Atkinson Hyperlegible"/>
                <a:ea typeface="Atkinson Hyperlegible"/>
                <a:cs typeface="Atkinson Hyperlegible"/>
                <a:sym typeface="Atkinson Hyperlegible"/>
              </a:rPr>
              <a:t>EcoPack is an </a:t>
            </a:r>
            <a:r>
              <a:rPr lang="en-US" sz="4000" b="1"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innovative platform</a:t>
            </a:r>
            <a:r>
              <a:rPr lang="en-US" sz="4000">
                <a:latin typeface="Atkinson Hyperlegible"/>
                <a:ea typeface="Atkinson Hyperlegible"/>
                <a:cs typeface="Atkinson Hyperlegible"/>
                <a:sym typeface="Atkinson Hyperlegible"/>
              </a:rPr>
              <a:t> that empowers companies to make informed and sustainable packaging choices. By combining data analytics, cloud computing, and artificial intelligence, EcoPack facilitates the discovery of environmentally friendly alternatives while ensuring profitability.</a:t>
            </a:r>
          </a:p>
          <a:p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735734" y="-876300"/>
            <a:ext cx="8789339" cy="218139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735734" y="8308338"/>
            <a:ext cx="8328694" cy="2560982"/>
          </a:xfrm>
          <a:prstGeom prst="rect">
            <a:avLst/>
          </a:prstGeom>
          <a:solidFill>
            <a:srgbClr val="263627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139952" y="1068845"/>
            <a:ext cx="2296095" cy="2296095"/>
          </a:xfrm>
          <a:custGeom>
            <a:avLst/>
            <a:gdLst/>
            <a:ahLst/>
            <a:cxnLst/>
            <a:rect l="l" t="t" r="r" b="b"/>
            <a:pathLst>
              <a:path w="2296095" h="2296095">
                <a:moveTo>
                  <a:pt x="0" y="0"/>
                </a:moveTo>
                <a:lnTo>
                  <a:pt x="2296096" y="0"/>
                </a:lnTo>
                <a:lnTo>
                  <a:pt x="2296096" y="2296095"/>
                </a:lnTo>
                <a:lnTo>
                  <a:pt x="0" y="22960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-299357" y="8962010"/>
            <a:ext cx="2296095" cy="2296095"/>
          </a:xfrm>
          <a:custGeom>
            <a:avLst/>
            <a:gdLst/>
            <a:ahLst/>
            <a:cxnLst/>
            <a:rect l="l" t="t" r="r" b="b"/>
            <a:pathLst>
              <a:path w="2296095" h="2296095">
                <a:moveTo>
                  <a:pt x="0" y="0"/>
                </a:moveTo>
                <a:lnTo>
                  <a:pt x="2296095" y="0"/>
                </a:lnTo>
                <a:lnTo>
                  <a:pt x="2296095" y="2296095"/>
                </a:lnTo>
                <a:lnTo>
                  <a:pt x="0" y="22960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550522" y="7566461"/>
            <a:ext cx="2720539" cy="2720539"/>
          </a:xfrm>
          <a:custGeom>
            <a:avLst/>
            <a:gdLst/>
            <a:ahLst/>
            <a:cxnLst/>
            <a:rect l="l" t="t" r="r" b="b"/>
            <a:pathLst>
              <a:path w="2720539" h="2720539">
                <a:moveTo>
                  <a:pt x="0" y="0"/>
                </a:moveTo>
                <a:lnTo>
                  <a:pt x="2720540" y="0"/>
                </a:lnTo>
                <a:lnTo>
                  <a:pt x="2720540" y="2720540"/>
                </a:lnTo>
                <a:lnTo>
                  <a:pt x="0" y="2720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1" y="1028700"/>
            <a:ext cx="9334500" cy="8263736"/>
            <a:chOff x="0" y="0"/>
            <a:chExt cx="11320508" cy="145788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1320508" cy="1457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20"/>
                </a:lnSpc>
              </a:pPr>
              <a:r>
                <a:rPr lang="en-US" sz="5600" b="1">
                  <a:latin typeface="DM Sans"/>
                  <a:ea typeface="DM Sans"/>
                  <a:cs typeface="DM Sans"/>
                  <a:sym typeface="DM Sans"/>
                </a:rPr>
                <a:t>Industry Background</a:t>
              </a:r>
            </a:p>
            <a:p>
              <a:pPr marL="0" lvl="0" indent="0" algn="ctr">
                <a:lnSpc>
                  <a:spcPts val="6720"/>
                </a:lnSpc>
              </a:pPr>
              <a:r>
                <a:rPr lang="en-US" sz="3200" b="1">
                  <a:latin typeface="DM Sans"/>
                  <a:ea typeface="DM Sans"/>
                  <a:cs typeface="DM Sans"/>
                  <a:sym typeface="DM Sans"/>
                </a:rPr>
                <a:t>The packaging sustainability crisis.</a:t>
              </a:r>
            </a:p>
            <a:p>
              <a:pPr marL="0" lvl="0" indent="0" algn="ctr">
                <a:lnSpc>
                  <a:spcPts val="6720"/>
                </a:lnSpc>
              </a:pPr>
              <a:endParaRPr lang="en-US" sz="3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/>
                <a:t>The global packaging industry is worth </a:t>
              </a:r>
              <a:r>
                <a:rPr lang="en-US" sz="3200" b="1">
                  <a:solidFill>
                    <a:schemeClr val="accent5"/>
                  </a:solidFill>
                </a:rPr>
                <a:t>$1 trillion+</a:t>
              </a:r>
              <a:r>
                <a:rPr lang="en-US" sz="3200" b="1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3200"/>
                <a:t>but contributes </a:t>
              </a:r>
              <a:r>
                <a:rPr lang="en-US" sz="3200" b="1">
                  <a:solidFill>
                    <a:schemeClr val="accent5"/>
                  </a:solidFill>
                </a:rPr>
                <a:t>141M+ tones </a:t>
              </a:r>
              <a:r>
                <a:rPr lang="en-US" sz="3200" b="1"/>
                <a:t>of waste yearly</a:t>
              </a:r>
              <a:r>
                <a:rPr lang="en-US" sz="3200"/>
                <a:t>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/>
                <a:t>Plastic packaging accounts for </a:t>
              </a:r>
              <a:r>
                <a:rPr lang="en-US" sz="3200" b="1">
                  <a:solidFill>
                    <a:schemeClr val="accent5"/>
                  </a:solidFill>
                </a:rPr>
                <a:t>46% of total plastic waste</a:t>
              </a:r>
              <a:r>
                <a:rPr lang="en-US" sz="3200">
                  <a:solidFill>
                    <a:schemeClr val="accent5"/>
                  </a:solidFill>
                </a:rPr>
                <a:t> </a:t>
              </a:r>
              <a:r>
                <a:rPr lang="en-US" sz="3200"/>
                <a:t>(UNEP, 2021).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b="1">
                  <a:solidFill>
                    <a:schemeClr val="accent5"/>
                  </a:solidFill>
                </a:rPr>
                <a:t>74% of consumers</a:t>
              </a:r>
              <a:r>
                <a:rPr lang="en-US" sz="3200">
                  <a:solidFill>
                    <a:schemeClr val="accent5"/>
                  </a:solidFill>
                </a:rPr>
                <a:t> </a:t>
              </a:r>
              <a:r>
                <a:rPr lang="en-US" sz="3200"/>
                <a:t>are willing to pay more for sustainable options (McKinsey, 2022).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/>
                <a:t>Retailers and e-commerce firms are under </a:t>
              </a:r>
              <a:r>
                <a:rPr lang="en-US" sz="3200" b="1">
                  <a:solidFill>
                    <a:schemeClr val="accent5"/>
                  </a:solidFill>
                </a:rPr>
                <a:t>increasing regulatory pressure</a:t>
              </a:r>
              <a:r>
                <a:rPr lang="en-US" sz="3200">
                  <a:solidFill>
                    <a:schemeClr val="accent5"/>
                  </a:solidFill>
                </a:rPr>
                <a:t> </a:t>
              </a:r>
              <a:r>
                <a:rPr lang="en-US" sz="3200"/>
                <a:t>(EPR laws, bans on single-use plastics).</a:t>
              </a:r>
            </a:p>
            <a:p>
              <a:pPr marL="0" lvl="0" indent="0" algn="ctr">
                <a:lnSpc>
                  <a:spcPts val="6720"/>
                </a:lnSpc>
              </a:pPr>
              <a:endParaRPr lang="en-US" sz="32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9973"/>
              <a:ext cx="10444111" cy="361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 lang="en-US"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-1349461" y="-1217355"/>
            <a:ext cx="2378161" cy="2246055"/>
          </a:xfrm>
          <a:prstGeom prst="rect">
            <a:avLst/>
          </a:prstGeom>
          <a:solidFill>
            <a:srgbClr val="506A3F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13" descr="A pile of plastic bottles on a rocky beach&#10;&#10;AI-generated content may be incorrect.">
            <a:extLst>
              <a:ext uri="{FF2B5EF4-FFF2-40B4-BE49-F238E27FC236}">
                <a16:creationId xmlns:a16="http://schemas.microsoft.com/office/drawing/2014/main" id="{8B2FD13E-540A-D231-8BE7-CC23B1ED0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8070" r="25486"/>
          <a:stretch>
            <a:fillRect/>
          </a:stretch>
        </p:blipFill>
        <p:spPr>
          <a:xfrm>
            <a:off x="10735733" y="1683644"/>
            <a:ext cx="6251263" cy="6322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/>
          <p:cNvSpPr/>
          <p:nvPr/>
        </p:nvSpPr>
        <p:spPr>
          <a:xfrm>
            <a:off x="-567758" y="9475515"/>
            <a:ext cx="19423516" cy="1170897"/>
          </a:xfrm>
          <a:prstGeom prst="rect">
            <a:avLst/>
          </a:prstGeom>
          <a:solidFill>
            <a:srgbClr val="84A945"/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222946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6862883" y="-619363"/>
            <a:ext cx="1648063" cy="1648063"/>
          </a:xfrm>
          <a:custGeom>
            <a:avLst/>
            <a:gdLst/>
            <a:ahLst/>
            <a:cxnLst/>
            <a:rect l="l" t="t" r="r" b="b"/>
            <a:pathLst>
              <a:path w="1648063" h="1648063">
                <a:moveTo>
                  <a:pt x="0" y="0"/>
                </a:moveTo>
                <a:lnTo>
                  <a:pt x="1648063" y="0"/>
                </a:lnTo>
                <a:lnTo>
                  <a:pt x="1648063" y="1648063"/>
                </a:lnTo>
                <a:lnTo>
                  <a:pt x="0" y="1648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041379" y="851991"/>
            <a:ext cx="12205242" cy="15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5400">
                <a:latin typeface="DM Sans"/>
                <a:ea typeface="DM Sans"/>
                <a:cs typeface="DM Sans"/>
                <a:sym typeface="DM Sans"/>
              </a:rPr>
              <a:t>Goals and Objectives</a:t>
            </a:r>
            <a:endParaRPr lang="en-US" sz="4800">
              <a:latin typeface="DM Sans"/>
              <a:ea typeface="DM Sans"/>
              <a:cs typeface="DM Sans"/>
              <a:sym typeface="DM Sans"/>
            </a:endParaRPr>
          </a:p>
          <a:p>
            <a:pPr lvl="0" algn="ctr">
              <a:lnSpc>
                <a:spcPts val="6399"/>
              </a:lnSpc>
            </a:pPr>
            <a:r>
              <a:rPr lang="en-US" sz="3200" b="1"/>
              <a:t>Our Mission:</a:t>
            </a:r>
            <a:r>
              <a:rPr lang="en-US" sz="3200"/>
              <a:t> Build a smart, sustainable packaging system.</a:t>
            </a:r>
            <a:endParaRPr lang="en-US" sz="3200"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27308B49-E6F3-002E-B6A7-40E37853FA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840735"/>
              </p:ext>
            </p:extLst>
          </p:nvPr>
        </p:nvGraphicFramePr>
        <p:xfrm>
          <a:off x="2518889" y="2405743"/>
          <a:ext cx="11430000" cy="7075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1379" y="419100"/>
            <a:ext cx="12205242" cy="250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Key Challenges in Sustainable Packaging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447800" y="7124700"/>
            <a:ext cx="3809374" cy="3809374"/>
          </a:xfrm>
          <a:custGeom>
            <a:avLst/>
            <a:gdLst/>
            <a:ahLst/>
            <a:cxnLst/>
            <a:rect l="l" t="t" r="r" b="b"/>
            <a:pathLst>
              <a:path w="3809374" h="3809374">
                <a:moveTo>
                  <a:pt x="0" y="0"/>
                </a:moveTo>
                <a:lnTo>
                  <a:pt x="3809374" y="0"/>
                </a:lnTo>
                <a:lnTo>
                  <a:pt x="3809374" y="3809374"/>
                </a:lnTo>
                <a:lnTo>
                  <a:pt x="0" y="3809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64303" y="-133901"/>
            <a:ext cx="1981825" cy="1981825"/>
          </a:xfrm>
          <a:custGeom>
            <a:avLst/>
            <a:gdLst/>
            <a:ahLst/>
            <a:cxnLst/>
            <a:rect l="l" t="t" r="r" b="b"/>
            <a:pathLst>
              <a:path w="1981825" h="1981825">
                <a:moveTo>
                  <a:pt x="0" y="0"/>
                </a:moveTo>
                <a:lnTo>
                  <a:pt x="1981825" y="0"/>
                </a:lnTo>
                <a:lnTo>
                  <a:pt x="1981825" y="1981825"/>
                </a:lnTo>
                <a:lnTo>
                  <a:pt x="0" y="1981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CA6B94E-2AAD-4CB2-7266-6C9F6B6927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664619"/>
              </p:ext>
            </p:extLst>
          </p:nvPr>
        </p:nvGraphicFramePr>
        <p:xfrm>
          <a:off x="3429000" y="3238500"/>
          <a:ext cx="107696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9756667" y="-91139"/>
            <a:ext cx="8931664" cy="9113943"/>
          </a:xfrm>
          <a:custGeom>
            <a:avLst/>
            <a:gdLst/>
            <a:ahLst/>
            <a:cxnLst/>
            <a:rect l="l" t="t" r="r" b="b"/>
            <a:pathLst>
              <a:path w="8931664" h="9113943">
                <a:moveTo>
                  <a:pt x="8931664" y="9113943"/>
                </a:moveTo>
                <a:lnTo>
                  <a:pt x="0" y="9113943"/>
                </a:lnTo>
                <a:lnTo>
                  <a:pt x="0" y="0"/>
                </a:lnTo>
                <a:lnTo>
                  <a:pt x="8931664" y="0"/>
                </a:lnTo>
                <a:lnTo>
                  <a:pt x="8931664" y="911394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384308" y="-575800"/>
            <a:ext cx="10633749" cy="11438600"/>
            <a:chOff x="0" y="0"/>
            <a:chExt cx="5851839" cy="6294755"/>
          </a:xfrm>
        </p:grpSpPr>
        <p:sp>
          <p:nvSpPr>
            <p:cNvPr id="4" name="Freeform 4"/>
            <p:cNvSpPr/>
            <p:nvPr/>
          </p:nvSpPr>
          <p:spPr>
            <a:xfrm>
              <a:off x="-38227" y="-27178"/>
              <a:ext cx="5890066" cy="6321933"/>
            </a:xfrm>
            <a:custGeom>
              <a:avLst/>
              <a:gdLst/>
              <a:ahLst/>
              <a:cxnLst/>
              <a:rect l="l" t="t" r="r" b="b"/>
              <a:pathLst>
                <a:path w="5890066" h="6321933">
                  <a:moveTo>
                    <a:pt x="5600503" y="682752"/>
                  </a:moveTo>
                  <a:cubicBezTo>
                    <a:pt x="5759782" y="716915"/>
                    <a:pt x="5890066" y="876300"/>
                    <a:pt x="5890066" y="1036955"/>
                  </a:cubicBezTo>
                  <a:lnTo>
                    <a:pt x="5890066" y="6029833"/>
                  </a:lnTo>
                  <a:cubicBezTo>
                    <a:pt x="5890066" y="6190488"/>
                    <a:pt x="5756689" y="6321933"/>
                    <a:pt x="5593672" y="6321933"/>
                  </a:cubicBezTo>
                  <a:lnTo>
                    <a:pt x="250342" y="6321933"/>
                  </a:lnTo>
                  <a:cubicBezTo>
                    <a:pt x="87325" y="6321933"/>
                    <a:pt x="0" y="6198362"/>
                    <a:pt x="54851" y="6047359"/>
                  </a:cubicBezTo>
                  <a:lnTo>
                    <a:pt x="2187209" y="246634"/>
                  </a:lnTo>
                  <a:cubicBezTo>
                    <a:pt x="2242750" y="95631"/>
                    <a:pt x="2418525" y="0"/>
                    <a:pt x="2577804" y="34163"/>
                  </a:cubicBezTo>
                  <a:lnTo>
                    <a:pt x="5600503" y="682752"/>
                  </a:lnTo>
                  <a:close/>
                </a:path>
              </a:pathLst>
            </a:custGeom>
            <a:blipFill>
              <a:blip r:embed="rId4"/>
              <a:stretch>
                <a:fillRect l="-57977" r="-579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5358853" y="-6495664"/>
            <a:ext cx="6761467" cy="7763688"/>
          </a:xfrm>
          <a:custGeom>
            <a:avLst/>
            <a:gdLst/>
            <a:ahLst/>
            <a:cxnLst/>
            <a:rect l="l" t="t" r="r" b="b"/>
            <a:pathLst>
              <a:path w="6761467" h="7763688">
                <a:moveTo>
                  <a:pt x="0" y="0"/>
                </a:moveTo>
                <a:lnTo>
                  <a:pt x="6761466" y="0"/>
                </a:lnTo>
                <a:lnTo>
                  <a:pt x="6761466" y="7763688"/>
                </a:lnTo>
                <a:lnTo>
                  <a:pt x="0" y="7763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499545" y="535253"/>
            <a:ext cx="493447" cy="493447"/>
            <a:chOff x="0" y="0"/>
            <a:chExt cx="657929" cy="657929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657929" cy="657929"/>
              <a:chOff x="0" y="0"/>
              <a:chExt cx="6355080" cy="63550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2B844B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Freeform 9"/>
            <p:cNvSpPr/>
            <p:nvPr/>
          </p:nvSpPr>
          <p:spPr>
            <a:xfrm rot="5400000">
              <a:off x="109655" y="109655"/>
              <a:ext cx="438619" cy="438619"/>
            </a:xfrm>
            <a:custGeom>
              <a:avLst/>
              <a:gdLst/>
              <a:ahLst/>
              <a:cxnLst/>
              <a:rect l="l" t="t" r="r" b="b"/>
              <a:pathLst>
                <a:path w="438619" h="438619">
                  <a:moveTo>
                    <a:pt x="0" y="0"/>
                  </a:moveTo>
                  <a:lnTo>
                    <a:pt x="438619" y="0"/>
                  </a:lnTo>
                  <a:lnTo>
                    <a:pt x="438619" y="438619"/>
                  </a:lnTo>
                  <a:lnTo>
                    <a:pt x="0" y="438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89513" y="807728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400000" flipV="1">
            <a:off x="15374038" y="0"/>
            <a:ext cx="2913962" cy="2913962"/>
          </a:xfrm>
          <a:custGeom>
            <a:avLst/>
            <a:gdLst/>
            <a:ahLst/>
            <a:cxnLst/>
            <a:rect l="l" t="t" r="r" b="b"/>
            <a:pathLst>
              <a:path w="2913962" h="2913962">
                <a:moveTo>
                  <a:pt x="0" y="2913962"/>
                </a:moveTo>
                <a:lnTo>
                  <a:pt x="2913962" y="2913962"/>
                </a:lnTo>
                <a:lnTo>
                  <a:pt x="2913962" y="0"/>
                </a:lnTo>
                <a:lnTo>
                  <a:pt x="0" y="0"/>
                </a:lnTo>
                <a:lnTo>
                  <a:pt x="0" y="2913962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294314">
            <a:off x="12088228" y="192341"/>
            <a:ext cx="1757772" cy="1672718"/>
          </a:xfrm>
          <a:custGeom>
            <a:avLst/>
            <a:gdLst/>
            <a:ahLst/>
            <a:cxnLst/>
            <a:rect l="l" t="t" r="r" b="b"/>
            <a:pathLst>
              <a:path w="1757772" h="1672718">
                <a:moveTo>
                  <a:pt x="0" y="0"/>
                </a:moveTo>
                <a:lnTo>
                  <a:pt x="1757772" y="0"/>
                </a:lnTo>
                <a:lnTo>
                  <a:pt x="1757772" y="1672718"/>
                </a:lnTo>
                <a:lnTo>
                  <a:pt x="0" y="16727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400000" flipH="1" flipV="1">
            <a:off x="15787804" y="7786804"/>
            <a:ext cx="2500196" cy="2500196"/>
          </a:xfrm>
          <a:custGeom>
            <a:avLst/>
            <a:gdLst/>
            <a:ahLst/>
            <a:cxnLst/>
            <a:rect l="l" t="t" r="r" b="b"/>
            <a:pathLst>
              <a:path w="2500196" h="2500196">
                <a:moveTo>
                  <a:pt x="2500196" y="2500196"/>
                </a:moveTo>
                <a:lnTo>
                  <a:pt x="0" y="2500196"/>
                </a:lnTo>
                <a:lnTo>
                  <a:pt x="0" y="0"/>
                </a:lnTo>
                <a:lnTo>
                  <a:pt x="2500196" y="0"/>
                </a:lnTo>
                <a:lnTo>
                  <a:pt x="2500196" y="25001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165233" y="4671305"/>
            <a:ext cx="915819" cy="1174126"/>
          </a:xfrm>
          <a:custGeom>
            <a:avLst/>
            <a:gdLst/>
            <a:ahLst/>
            <a:cxnLst/>
            <a:rect l="l" t="t" r="r" b="b"/>
            <a:pathLst>
              <a:path w="915819" h="1174126">
                <a:moveTo>
                  <a:pt x="0" y="0"/>
                </a:moveTo>
                <a:lnTo>
                  <a:pt x="915819" y="0"/>
                </a:lnTo>
                <a:lnTo>
                  <a:pt x="915819" y="1174126"/>
                </a:lnTo>
                <a:lnTo>
                  <a:pt x="0" y="117412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806172A8-F7EA-D911-0156-ADA59F8A824D}"/>
              </a:ext>
            </a:extLst>
          </p:cNvPr>
          <p:cNvSpPr txBox="1"/>
          <p:nvPr/>
        </p:nvSpPr>
        <p:spPr>
          <a:xfrm>
            <a:off x="1" y="617494"/>
            <a:ext cx="9665526" cy="2530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111111"/>
                </a:solidFill>
                <a:latin typeface="DM Sans"/>
                <a:ea typeface="DM Sans"/>
                <a:cs typeface="DM Sans"/>
                <a:sym typeface="DM Sans"/>
              </a:rPr>
              <a:t>EcoPack BI Solution</a:t>
            </a:r>
          </a:p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endParaRPr lang="en-US" sz="7200" b="1">
              <a:solidFill>
                <a:srgbClr val="1111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BA50C3-C7B1-F8C2-E8A3-860780602AC0}"/>
              </a:ext>
            </a:extLst>
          </p:cNvPr>
          <p:cNvSpPr txBox="1"/>
          <p:nvPr/>
        </p:nvSpPr>
        <p:spPr>
          <a:xfrm>
            <a:off x="840813" y="2286631"/>
            <a:ext cx="810321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Centralized BI tool built on cloud with AI &amp; lifecycle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Visual dashboards for packaging cost, emissions, recyclability, compliance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Supports scenario modeling (e.g., switching materials or suppliers)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Enables smart decision-making backed by real-time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Automated compliance tracking and ESG reporting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-12700"/>
            <a:ext cx="18288001" cy="10299699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27AB8-FA0D-C9DD-B32A-451601AF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92" t="11674" b="5038"/>
          <a:stretch>
            <a:fillRect/>
          </a:stretch>
        </p:blipFill>
        <p:spPr>
          <a:xfrm>
            <a:off x="2338753" y="732790"/>
            <a:ext cx="13610493" cy="8846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</TotalTime>
  <Words>1242</Words>
  <Application>Microsoft Office PowerPoint</Application>
  <PresentationFormat>Custom</PresentationFormat>
  <Paragraphs>126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Wingdings 3</vt:lpstr>
      <vt:lpstr>Calibri</vt:lpstr>
      <vt:lpstr>Trebuchet MS</vt:lpstr>
      <vt:lpstr>Aptos</vt:lpstr>
      <vt:lpstr>DM Sans</vt:lpstr>
      <vt:lpstr>Montserrat</vt:lpstr>
      <vt:lpstr>Atkinson Hyperlegible</vt:lpstr>
      <vt:lpstr>DM Sans Bold</vt:lpstr>
      <vt:lpstr>Arial</vt:lpstr>
      <vt:lpstr>Atkinson Hyperlegible Bold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EcoPack Intelligence</dc:title>
  <dc:creator>Divya Pullivarthi</dc:creator>
  <dc:description>Presentation - EcoPack Intelligence</dc:description>
  <cp:lastModifiedBy>Divya Pullivarthi</cp:lastModifiedBy>
  <cp:revision>14</cp:revision>
  <dcterms:created xsi:type="dcterms:W3CDTF">2006-08-16T00:00:00Z</dcterms:created>
  <dcterms:modified xsi:type="dcterms:W3CDTF">2025-06-17T02:10:36Z</dcterms:modified>
  <dc:identifier>DAGpcws8yd8</dc:identifier>
</cp:coreProperties>
</file>